
<file path=[Content_Types].xml><?xml version="1.0" encoding="utf-8"?>
<Types xmlns="http://schemas.openxmlformats.org/package/2006/content-types">
  <Default Extension="bin" ContentType="application/vnd.openxmlformats-officedocument.oleObject"/>
  <Default Extension="glb" ContentType="model/gltf.binary"/>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27"/>
  </p:notesMasterIdLst>
  <p:handoutMasterIdLst>
    <p:handoutMasterId r:id="rId28"/>
  </p:handoutMasterIdLst>
  <p:sldIdLst>
    <p:sldId id="469" r:id="rId2"/>
    <p:sldId id="475" r:id="rId3"/>
    <p:sldId id="476" r:id="rId4"/>
    <p:sldId id="477" r:id="rId5"/>
    <p:sldId id="478" r:id="rId6"/>
    <p:sldId id="479" r:id="rId7"/>
    <p:sldId id="480" r:id="rId8"/>
    <p:sldId id="481" r:id="rId9"/>
    <p:sldId id="482" r:id="rId10"/>
    <p:sldId id="483" r:id="rId11"/>
    <p:sldId id="484" r:id="rId12"/>
    <p:sldId id="485" r:id="rId13"/>
    <p:sldId id="486" r:id="rId14"/>
    <p:sldId id="487" r:id="rId15"/>
    <p:sldId id="488" r:id="rId16"/>
    <p:sldId id="490" r:id="rId17"/>
    <p:sldId id="491" r:id="rId18"/>
    <p:sldId id="492" r:id="rId19"/>
    <p:sldId id="493" r:id="rId20"/>
    <p:sldId id="494" r:id="rId21"/>
    <p:sldId id="495" r:id="rId22"/>
    <p:sldId id="496" r:id="rId23"/>
    <p:sldId id="497" r:id="rId24"/>
    <p:sldId id="498" r:id="rId25"/>
    <p:sldId id="499" r:id="rId26"/>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469"/>
            <p14:sldId id="475"/>
            <p14:sldId id="476"/>
            <p14:sldId id="477"/>
            <p14:sldId id="478"/>
            <p14:sldId id="479"/>
            <p14:sldId id="480"/>
            <p14:sldId id="481"/>
            <p14:sldId id="482"/>
            <p14:sldId id="483"/>
            <p14:sldId id="484"/>
            <p14:sldId id="485"/>
            <p14:sldId id="486"/>
            <p14:sldId id="487"/>
            <p14:sldId id="488"/>
            <p14:sldId id="490"/>
            <p14:sldId id="491"/>
            <p14:sldId id="492"/>
            <p14:sldId id="493"/>
            <p14:sldId id="494"/>
            <p14:sldId id="495"/>
            <p14:sldId id="496"/>
            <p14:sldId id="497"/>
            <p14:sldId id="498"/>
            <p14:sldId id="4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a:srgbClr val="F8FAFF"/>
    <a:srgbClr val="FE3C00"/>
    <a:srgbClr val="BD85F7"/>
    <a:srgbClr val="0D2477"/>
    <a:srgbClr val="092240"/>
    <a:srgbClr val="FF91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1"/>
    <p:restoredTop sz="95977"/>
  </p:normalViewPr>
  <p:slideViewPr>
    <p:cSldViewPr snapToGrid="0" snapToObjects="1">
      <p:cViewPr varScale="1">
        <p:scale>
          <a:sx n="96" d="100"/>
          <a:sy n="96" d="100"/>
        </p:scale>
        <p:origin x="168" y="12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32" d="100"/>
          <a:sy n="132" d="100"/>
        </p:scale>
        <p:origin x="5344"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11/22/21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2410539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22</a:t>
            </a:fld>
            <a:endParaRPr lang="en-US"/>
          </a:p>
        </p:txBody>
      </p:sp>
    </p:spTree>
    <p:extLst>
      <p:ext uri="{BB962C8B-B14F-4D97-AF65-F5344CB8AC3E}">
        <p14:creationId xmlns:p14="http://schemas.microsoft.com/office/powerpoint/2010/main" val="4174541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23</a:t>
            </a:fld>
            <a:endParaRPr lang="en-US"/>
          </a:p>
        </p:txBody>
      </p:sp>
    </p:spTree>
    <p:extLst>
      <p:ext uri="{BB962C8B-B14F-4D97-AF65-F5344CB8AC3E}">
        <p14:creationId xmlns:p14="http://schemas.microsoft.com/office/powerpoint/2010/main" val="3522644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24</a:t>
            </a:fld>
            <a:endParaRPr lang="en-US"/>
          </a:p>
        </p:txBody>
      </p:sp>
    </p:spTree>
    <p:extLst>
      <p:ext uri="{BB962C8B-B14F-4D97-AF65-F5344CB8AC3E}">
        <p14:creationId xmlns:p14="http://schemas.microsoft.com/office/powerpoint/2010/main" val="2030388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25</a:t>
            </a:fld>
            <a:endParaRPr lang="en-US"/>
          </a:p>
        </p:txBody>
      </p:sp>
    </p:spTree>
    <p:extLst>
      <p:ext uri="{BB962C8B-B14F-4D97-AF65-F5344CB8AC3E}">
        <p14:creationId xmlns:p14="http://schemas.microsoft.com/office/powerpoint/2010/main" val="3291340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14</a:t>
            </a:fld>
            <a:endParaRPr lang="en-US"/>
          </a:p>
        </p:txBody>
      </p:sp>
    </p:spTree>
    <p:extLst>
      <p:ext uri="{BB962C8B-B14F-4D97-AF65-F5344CB8AC3E}">
        <p14:creationId xmlns:p14="http://schemas.microsoft.com/office/powerpoint/2010/main" val="192533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15</a:t>
            </a:fld>
            <a:endParaRPr lang="en-US"/>
          </a:p>
        </p:txBody>
      </p:sp>
    </p:spTree>
    <p:extLst>
      <p:ext uri="{BB962C8B-B14F-4D97-AF65-F5344CB8AC3E}">
        <p14:creationId xmlns:p14="http://schemas.microsoft.com/office/powerpoint/2010/main" val="3075287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16</a:t>
            </a:fld>
            <a:endParaRPr lang="en-US"/>
          </a:p>
        </p:txBody>
      </p:sp>
    </p:spTree>
    <p:extLst>
      <p:ext uri="{BB962C8B-B14F-4D97-AF65-F5344CB8AC3E}">
        <p14:creationId xmlns:p14="http://schemas.microsoft.com/office/powerpoint/2010/main" val="3106425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17</a:t>
            </a:fld>
            <a:endParaRPr lang="en-US"/>
          </a:p>
        </p:txBody>
      </p:sp>
    </p:spTree>
    <p:extLst>
      <p:ext uri="{BB962C8B-B14F-4D97-AF65-F5344CB8AC3E}">
        <p14:creationId xmlns:p14="http://schemas.microsoft.com/office/powerpoint/2010/main" val="3112382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18</a:t>
            </a:fld>
            <a:endParaRPr lang="en-US"/>
          </a:p>
        </p:txBody>
      </p:sp>
    </p:spTree>
    <p:extLst>
      <p:ext uri="{BB962C8B-B14F-4D97-AF65-F5344CB8AC3E}">
        <p14:creationId xmlns:p14="http://schemas.microsoft.com/office/powerpoint/2010/main" val="64607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19</a:t>
            </a:fld>
            <a:endParaRPr lang="en-US"/>
          </a:p>
        </p:txBody>
      </p:sp>
    </p:spTree>
    <p:extLst>
      <p:ext uri="{BB962C8B-B14F-4D97-AF65-F5344CB8AC3E}">
        <p14:creationId xmlns:p14="http://schemas.microsoft.com/office/powerpoint/2010/main" val="1987771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20</a:t>
            </a:fld>
            <a:endParaRPr lang="en-US"/>
          </a:p>
        </p:txBody>
      </p:sp>
    </p:spTree>
    <p:extLst>
      <p:ext uri="{BB962C8B-B14F-4D97-AF65-F5344CB8AC3E}">
        <p14:creationId xmlns:p14="http://schemas.microsoft.com/office/powerpoint/2010/main" val="393079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21</a:t>
            </a:fld>
            <a:endParaRPr lang="en-US"/>
          </a:p>
        </p:txBody>
      </p:sp>
    </p:spTree>
    <p:extLst>
      <p:ext uri="{BB962C8B-B14F-4D97-AF65-F5344CB8AC3E}">
        <p14:creationId xmlns:p14="http://schemas.microsoft.com/office/powerpoint/2010/main" val="1531927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4055602"/>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4738977" y="4055602"/>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8487355" y="4055602"/>
            <a:ext cx="3704646"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441411"/>
            <a:ext cx="9753600" cy="810810"/>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1493520"/>
            <a:ext cx="9753600" cy="228600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669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1349951"/>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4738977" y="1349951"/>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8487355" y="1349951"/>
            <a:ext cx="3704646"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441411"/>
            <a:ext cx="9753600" cy="810810"/>
          </a:xfrm>
        </p:spPr>
        <p:txBody>
          <a:bodyPr/>
          <a:lstStyle>
            <a:lvl1pPr>
              <a:defRPr sz="360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4500542"/>
            <a:ext cx="9753600" cy="2050415"/>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7444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7" name="Picture Placeholder 4"/>
          <p:cNvSpPr>
            <a:spLocks noGrp="1"/>
          </p:cNvSpPr>
          <p:nvPr>
            <p:ph type="pic" sz="quarter" idx="13" hasCustomPrompt="1"/>
          </p:nvPr>
        </p:nvSpPr>
        <p:spPr>
          <a:xfrm>
            <a:off x="7843520" y="0"/>
            <a:ext cx="4348481" cy="685446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664930"/>
            <a:ext cx="5570220" cy="1387389"/>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2157025"/>
            <a:ext cx="5570220" cy="4050736"/>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104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7" name="Picture Placeholder 4"/>
          <p:cNvSpPr>
            <a:spLocks noGrp="1"/>
          </p:cNvSpPr>
          <p:nvPr>
            <p:ph type="pic" sz="quarter" idx="13" hasCustomPrompt="1"/>
          </p:nvPr>
        </p:nvSpPr>
        <p:spPr>
          <a:xfrm>
            <a:off x="7843520" y="1"/>
            <a:ext cx="434848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664930"/>
            <a:ext cx="5570220" cy="1387389"/>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5D294FF8-6963-C348-83CE-28D3491B5C0B}"/>
              </a:ext>
            </a:extLst>
          </p:cNvPr>
          <p:cNvSpPr>
            <a:spLocks noGrp="1"/>
          </p:cNvSpPr>
          <p:nvPr>
            <p:ph idx="1"/>
          </p:nvPr>
        </p:nvSpPr>
        <p:spPr>
          <a:xfrm>
            <a:off x="1866900" y="2157025"/>
            <a:ext cx="5570220" cy="4050736"/>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4">
            <a:extLst>
              <a:ext uri="{FF2B5EF4-FFF2-40B4-BE49-F238E27FC236}">
                <a16:creationId xmlns:a16="http://schemas.microsoft.com/office/drawing/2014/main" id="{A5082EFB-1114-FE47-B838-2915F2B9B91D}"/>
              </a:ext>
            </a:extLst>
          </p:cNvPr>
          <p:cNvSpPr>
            <a:spLocks noGrp="1"/>
          </p:cNvSpPr>
          <p:nvPr>
            <p:ph type="pic" sz="quarter" idx="14" hasCustomPrompt="1"/>
          </p:nvPr>
        </p:nvSpPr>
        <p:spPr>
          <a:xfrm>
            <a:off x="7843520" y="3444241"/>
            <a:ext cx="4348481" cy="341375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0928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8593373" y="1"/>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8593373" y="2289977"/>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8593373" y="4573989"/>
            <a:ext cx="3598627" cy="228401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Title 4">
            <a:extLst>
              <a:ext uri="{FF2B5EF4-FFF2-40B4-BE49-F238E27FC236}">
                <a16:creationId xmlns:a16="http://schemas.microsoft.com/office/drawing/2014/main" id="{65D61D25-2C22-8E45-A9B3-AAB911B769EF}"/>
              </a:ext>
            </a:extLst>
          </p:cNvPr>
          <p:cNvSpPr>
            <a:spLocks noGrp="1"/>
          </p:cNvSpPr>
          <p:nvPr>
            <p:ph type="title" hasCustomPrompt="1"/>
          </p:nvPr>
        </p:nvSpPr>
        <p:spPr>
          <a:xfrm>
            <a:off x="1866900" y="664930"/>
            <a:ext cx="6129020" cy="1459697"/>
          </a:xfrm>
        </p:spPr>
        <p:txBody>
          <a:bodyPr/>
          <a:lstStyle>
            <a:lvl1pPr>
              <a:defRPr sz="3600" spc="0"/>
            </a:lvl1pPr>
          </a:lstStyle>
          <a:p>
            <a:r>
              <a:rPr lang="en-US" dirty="0"/>
              <a:t>CLICK TO EDIT MASTER TITLE STYLE</a:t>
            </a:r>
          </a:p>
        </p:txBody>
      </p:sp>
      <p:sp>
        <p:nvSpPr>
          <p:cNvPr id="10" name="Content Placeholder 2">
            <a:extLst>
              <a:ext uri="{FF2B5EF4-FFF2-40B4-BE49-F238E27FC236}">
                <a16:creationId xmlns:a16="http://schemas.microsoft.com/office/drawing/2014/main" id="{4712658E-CB5A-AF48-A644-353403DB00D4}"/>
              </a:ext>
            </a:extLst>
          </p:cNvPr>
          <p:cNvSpPr>
            <a:spLocks noGrp="1"/>
          </p:cNvSpPr>
          <p:nvPr>
            <p:ph idx="1"/>
          </p:nvPr>
        </p:nvSpPr>
        <p:spPr>
          <a:xfrm>
            <a:off x="1866900" y="2157025"/>
            <a:ext cx="6129020" cy="4261852"/>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6645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866901" y="156173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p:cNvSpPr>
            <a:spLocks noGrp="1"/>
          </p:cNvSpPr>
          <p:nvPr>
            <p:ph type="pic" sz="quarter" idx="13" hasCustomPrompt="1"/>
          </p:nvPr>
        </p:nvSpPr>
        <p:spPr>
          <a:xfrm>
            <a:off x="4322839" y="156173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14" hasCustomPrompt="1"/>
          </p:nvPr>
        </p:nvSpPr>
        <p:spPr>
          <a:xfrm>
            <a:off x="6778777" y="1561736"/>
            <a:ext cx="4841723"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a:extLst>
              <a:ext uri="{FF2B5EF4-FFF2-40B4-BE49-F238E27FC236}">
                <a16:creationId xmlns:a16="http://schemas.microsoft.com/office/drawing/2014/main" id="{167AA0B1-6033-2F4D-A765-7D17EAA0292C}"/>
              </a:ext>
            </a:extLst>
          </p:cNvPr>
          <p:cNvSpPr>
            <a:spLocks noGrp="1"/>
          </p:cNvSpPr>
          <p:nvPr>
            <p:ph type="title" hasCustomPrompt="1"/>
          </p:nvPr>
        </p:nvSpPr>
        <p:spPr>
          <a:xfrm>
            <a:off x="1866900" y="664931"/>
            <a:ext cx="9753600" cy="726990"/>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F259E27A-E0B3-884A-B625-74AD7AB9771C}"/>
              </a:ext>
            </a:extLst>
          </p:cNvPr>
          <p:cNvSpPr>
            <a:spLocks noGrp="1"/>
          </p:cNvSpPr>
          <p:nvPr>
            <p:ph idx="1"/>
          </p:nvPr>
        </p:nvSpPr>
        <p:spPr>
          <a:xfrm>
            <a:off x="1866900" y="4859381"/>
            <a:ext cx="9753600" cy="178666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671005"/>
            <a:ext cx="9753600" cy="710756"/>
          </a:xfrm>
        </p:spPr>
        <p:txBody>
          <a:bodyPr/>
          <a:lstStyle>
            <a:lvl1pPr>
              <a:defRPr sz="3600"/>
            </a:lvl1pPr>
          </a:lstStyle>
          <a:p>
            <a:r>
              <a:rPr lang="en-US" dirty="0"/>
              <a:t>CLICK TO EDIT MASTER TITLE STYLE</a:t>
            </a:r>
          </a:p>
        </p:txBody>
      </p:sp>
      <p:sp>
        <p:nvSpPr>
          <p:cNvPr id="6" name="Picture Placeholder 4"/>
          <p:cNvSpPr>
            <a:spLocks noGrp="1"/>
          </p:cNvSpPr>
          <p:nvPr>
            <p:ph type="pic" sz="quarter" idx="11" hasCustomPrompt="1"/>
          </p:nvPr>
        </p:nvSpPr>
        <p:spPr>
          <a:xfrm>
            <a:off x="1866900" y="1607819"/>
            <a:ext cx="9753600" cy="481105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66248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662432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990269"/>
            <a:ext cx="6414052" cy="2438731"/>
          </a:xfrm>
        </p:spPr>
        <p:txBody>
          <a:bodyPr/>
          <a:lstStyle>
            <a:lvl1pPr>
              <a:defRPr sz="5400"/>
            </a:lvl1pPr>
          </a:lstStyle>
          <a:p>
            <a:r>
              <a:rPr lang="en-US" dirty="0"/>
              <a:t>CLICK TO EDIT MASTER TITLE STYLE</a:t>
            </a:r>
          </a:p>
        </p:txBody>
      </p:sp>
      <p:sp>
        <p:nvSpPr>
          <p:cNvPr id="7" name="Content Placeholder 2">
            <a:extLst>
              <a:ext uri="{FF2B5EF4-FFF2-40B4-BE49-F238E27FC236}">
                <a16:creationId xmlns:a16="http://schemas.microsoft.com/office/drawing/2014/main" id="{9B443B03-7CB5-694C-A06A-B8D051D07491}"/>
              </a:ext>
            </a:extLst>
          </p:cNvPr>
          <p:cNvSpPr>
            <a:spLocks noGrp="1"/>
          </p:cNvSpPr>
          <p:nvPr>
            <p:ph idx="1"/>
          </p:nvPr>
        </p:nvSpPr>
        <p:spPr>
          <a:xfrm>
            <a:off x="1866900" y="3667761"/>
            <a:ext cx="4229100" cy="297828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207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662432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a:extLst>
              <a:ext uri="{FF2B5EF4-FFF2-40B4-BE49-F238E27FC236}">
                <a16:creationId xmlns:a16="http://schemas.microsoft.com/office/drawing/2014/main" id="{B7763118-0811-A045-907D-A37A39B473C7}"/>
              </a:ext>
            </a:extLst>
          </p:cNvPr>
          <p:cNvSpPr>
            <a:spLocks noGrp="1"/>
          </p:cNvSpPr>
          <p:nvPr>
            <p:ph type="title" hasCustomPrompt="1"/>
          </p:nvPr>
        </p:nvSpPr>
        <p:spPr>
          <a:xfrm>
            <a:off x="1535249" y="664745"/>
            <a:ext cx="4560751" cy="1621619"/>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E2C4E96E-0DBC-9741-978E-351DF7CF4BEA}"/>
              </a:ext>
            </a:extLst>
          </p:cNvPr>
          <p:cNvSpPr>
            <a:spLocks noGrp="1"/>
          </p:cNvSpPr>
          <p:nvPr>
            <p:ph idx="1"/>
          </p:nvPr>
        </p:nvSpPr>
        <p:spPr>
          <a:xfrm>
            <a:off x="1535249" y="2526750"/>
            <a:ext cx="4560751" cy="367085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235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0"/>
            <a:ext cx="556768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206448" y="990269"/>
            <a:ext cx="6414052" cy="2438731"/>
          </a:xfrm>
        </p:spPr>
        <p:txBody>
          <a:bodyPr/>
          <a:lstStyle>
            <a:lvl1pPr algn="r">
              <a:defRPr sz="5400"/>
            </a:lvl1pPr>
          </a:lstStyle>
          <a:p>
            <a:r>
              <a:rPr lang="en-US" dirty="0"/>
              <a:t>CLICK TO EDIT MASTER TITLE STYLE</a:t>
            </a:r>
          </a:p>
        </p:txBody>
      </p:sp>
      <p:sp>
        <p:nvSpPr>
          <p:cNvPr id="7" name="Content Placeholder 2">
            <a:extLst>
              <a:ext uri="{FF2B5EF4-FFF2-40B4-BE49-F238E27FC236}">
                <a16:creationId xmlns:a16="http://schemas.microsoft.com/office/drawing/2014/main" id="{9B443B03-7CB5-694C-A06A-B8D051D07491}"/>
              </a:ext>
            </a:extLst>
          </p:cNvPr>
          <p:cNvSpPr>
            <a:spLocks noGrp="1"/>
          </p:cNvSpPr>
          <p:nvPr>
            <p:ph idx="1"/>
          </p:nvPr>
        </p:nvSpPr>
        <p:spPr>
          <a:xfrm>
            <a:off x="7112000" y="3667761"/>
            <a:ext cx="4508500" cy="297828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305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Номер слайда 21"/>
          <p:cNvSpPr txBox="1">
            <a:spLocks/>
          </p:cNvSpPr>
          <p:nvPr userDrawn="1"/>
        </p:nvSpPr>
        <p:spPr>
          <a:xfrm>
            <a:off x="388273" y="65712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1866899" y="4246128"/>
            <a:ext cx="8046357" cy="2438731"/>
          </a:xfrm>
        </p:spPr>
        <p:txBody>
          <a:bodyPr/>
          <a:lstStyle>
            <a:lvl1pPr>
              <a:defRPr sz="5400"/>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531429" y="664745"/>
            <a:ext cx="5089071" cy="1621619"/>
          </a:xfrm>
        </p:spPr>
        <p:txBody>
          <a:bodyPr/>
          <a:lstStyle>
            <a:lvl1pPr>
              <a:defRPr sz="3600" spc="0"/>
            </a:lvl1pPr>
          </a:lstStyle>
          <a:p>
            <a:r>
              <a:rPr lang="en-US" dirty="0"/>
              <a:t>CLICK TO EDIT MASTER TITLE STYLE</a:t>
            </a:r>
          </a:p>
        </p:txBody>
      </p:sp>
      <p:sp>
        <p:nvSpPr>
          <p:cNvPr id="7" name="Content Placeholder 2">
            <a:extLst>
              <a:ext uri="{FF2B5EF4-FFF2-40B4-BE49-F238E27FC236}">
                <a16:creationId xmlns:a16="http://schemas.microsoft.com/office/drawing/2014/main" id="{0353C0E3-CA06-FF4E-9268-38C763A245CD}"/>
              </a:ext>
            </a:extLst>
          </p:cNvPr>
          <p:cNvSpPr>
            <a:spLocks noGrp="1"/>
          </p:cNvSpPr>
          <p:nvPr>
            <p:ph idx="1"/>
          </p:nvPr>
        </p:nvSpPr>
        <p:spPr>
          <a:xfrm>
            <a:off x="6531429" y="2526750"/>
            <a:ext cx="5089071" cy="367085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39873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0"/>
            <a:ext cx="112014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p:cNvSpPr>
            <a:spLocks noGrp="1"/>
          </p:cNvSpPr>
          <p:nvPr>
            <p:ph type="title" hasCustomPrompt="1"/>
          </p:nvPr>
        </p:nvSpPr>
        <p:spPr>
          <a:xfrm>
            <a:off x="1866900" y="3715470"/>
            <a:ext cx="4229100" cy="1621619"/>
          </a:xfrm>
        </p:spPr>
        <p:txBody>
          <a:bodyPr/>
          <a:lstStyle>
            <a:lvl1pPr>
              <a:defRPr sz="3600"/>
            </a:lvl1pPr>
          </a:lstStyle>
          <a:p>
            <a:r>
              <a:rPr lang="en-US" dirty="0"/>
              <a:t>CLICK TO EDIT MASTER TITLE STYLE</a:t>
            </a:r>
          </a:p>
        </p:txBody>
      </p:sp>
      <p:sp>
        <p:nvSpPr>
          <p:cNvPr id="6" name="Content Placeholder 2">
            <a:extLst>
              <a:ext uri="{FF2B5EF4-FFF2-40B4-BE49-F238E27FC236}">
                <a16:creationId xmlns:a16="http://schemas.microsoft.com/office/drawing/2014/main" id="{E8A2D389-5092-B541-B85C-948DD9C9B7AA}"/>
              </a:ext>
            </a:extLst>
          </p:cNvPr>
          <p:cNvSpPr>
            <a:spLocks noGrp="1"/>
          </p:cNvSpPr>
          <p:nvPr>
            <p:ph idx="1"/>
          </p:nvPr>
        </p:nvSpPr>
        <p:spPr>
          <a:xfrm>
            <a:off x="6380480" y="3715470"/>
            <a:ext cx="5240020" cy="2930571"/>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806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866900" y="3429000"/>
            <a:ext cx="103251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p:cNvSpPr>
            <a:spLocks noGrp="1"/>
          </p:cNvSpPr>
          <p:nvPr>
            <p:ph type="title" hasCustomPrompt="1"/>
          </p:nvPr>
        </p:nvSpPr>
        <p:spPr>
          <a:xfrm>
            <a:off x="1866900" y="691324"/>
            <a:ext cx="4229100" cy="1621619"/>
          </a:xfrm>
        </p:spPr>
        <p:txBody>
          <a:bodyPr/>
          <a:lstStyle>
            <a:lvl1pPr>
              <a:defRPr sz="3600"/>
            </a:lvl1pPr>
          </a:lstStyle>
          <a:p>
            <a:r>
              <a:rPr lang="en-US" dirty="0"/>
              <a:t>CLICK TO EDIT MASTER TITLE STYLE</a:t>
            </a:r>
          </a:p>
        </p:txBody>
      </p:sp>
      <p:sp>
        <p:nvSpPr>
          <p:cNvPr id="6" name="Content Placeholder 2">
            <a:extLst>
              <a:ext uri="{FF2B5EF4-FFF2-40B4-BE49-F238E27FC236}">
                <a16:creationId xmlns:a16="http://schemas.microsoft.com/office/drawing/2014/main" id="{A64CFFCC-3559-F84D-A042-1BAFB259196A}"/>
              </a:ext>
            </a:extLst>
          </p:cNvPr>
          <p:cNvSpPr>
            <a:spLocks noGrp="1"/>
          </p:cNvSpPr>
          <p:nvPr>
            <p:ph idx="1"/>
          </p:nvPr>
        </p:nvSpPr>
        <p:spPr>
          <a:xfrm>
            <a:off x="6380480" y="691325"/>
            <a:ext cx="5240020" cy="2285556"/>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6660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866900"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a:extLst>
              <a:ext uri="{FF2B5EF4-FFF2-40B4-BE49-F238E27FC236}">
                <a16:creationId xmlns:a16="http://schemas.microsoft.com/office/drawing/2014/main" id="{9F1E9CA4-55FC-8A40-824F-09EDA9DCB9E9}"/>
              </a:ext>
            </a:extLst>
          </p:cNvPr>
          <p:cNvSpPr>
            <a:spLocks noGrp="1"/>
          </p:cNvSpPr>
          <p:nvPr>
            <p:ph type="title" hasCustomPrompt="1"/>
          </p:nvPr>
        </p:nvSpPr>
        <p:spPr>
          <a:xfrm>
            <a:off x="1866900" y="671005"/>
            <a:ext cx="9753600" cy="710756"/>
          </a:xfrm>
        </p:spPr>
        <p:txBody>
          <a:bodyPr/>
          <a:lstStyle>
            <a:lvl1pPr>
              <a:defRPr sz="3600"/>
            </a:lvl1pPr>
          </a:lstStyle>
          <a:p>
            <a:r>
              <a:rPr lang="en-US" dirty="0"/>
              <a:t>CLICK TO EDIT MASTER TITLE STYLE</a:t>
            </a:r>
          </a:p>
        </p:txBody>
      </p:sp>
      <p:sp>
        <p:nvSpPr>
          <p:cNvPr id="11" name="Picture Placeholder 4">
            <a:extLst>
              <a:ext uri="{FF2B5EF4-FFF2-40B4-BE49-F238E27FC236}">
                <a16:creationId xmlns:a16="http://schemas.microsoft.com/office/drawing/2014/main" id="{D910E763-4396-F74C-8903-82D9802B2D74}"/>
              </a:ext>
            </a:extLst>
          </p:cNvPr>
          <p:cNvSpPr>
            <a:spLocks noGrp="1"/>
          </p:cNvSpPr>
          <p:nvPr>
            <p:ph type="pic" sz="quarter" idx="13" hasCustomPrompt="1"/>
          </p:nvPr>
        </p:nvSpPr>
        <p:spPr>
          <a:xfrm>
            <a:off x="3479701"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a:extLst>
              <a:ext uri="{FF2B5EF4-FFF2-40B4-BE49-F238E27FC236}">
                <a16:creationId xmlns:a16="http://schemas.microsoft.com/office/drawing/2014/main" id="{E94BA5C2-38F4-E14F-AA9C-C3DFC999753E}"/>
              </a:ext>
            </a:extLst>
          </p:cNvPr>
          <p:cNvSpPr>
            <a:spLocks noGrp="1"/>
          </p:cNvSpPr>
          <p:nvPr>
            <p:ph type="pic" sz="quarter" idx="14" hasCustomPrompt="1"/>
          </p:nvPr>
        </p:nvSpPr>
        <p:spPr>
          <a:xfrm>
            <a:off x="5092502"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a:extLst>
              <a:ext uri="{FF2B5EF4-FFF2-40B4-BE49-F238E27FC236}">
                <a16:creationId xmlns:a16="http://schemas.microsoft.com/office/drawing/2014/main" id="{A9FCD912-C26A-6644-A093-938CD0712E60}"/>
              </a:ext>
            </a:extLst>
          </p:cNvPr>
          <p:cNvSpPr>
            <a:spLocks noGrp="1"/>
          </p:cNvSpPr>
          <p:nvPr>
            <p:ph type="pic" sz="quarter" idx="15" hasCustomPrompt="1"/>
          </p:nvPr>
        </p:nvSpPr>
        <p:spPr>
          <a:xfrm>
            <a:off x="6743700"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2" name="Picture Placeholder 4">
            <a:extLst>
              <a:ext uri="{FF2B5EF4-FFF2-40B4-BE49-F238E27FC236}">
                <a16:creationId xmlns:a16="http://schemas.microsoft.com/office/drawing/2014/main" id="{2B2E5B3A-B4B2-BD4F-AB85-BFF95E3A2AD7}"/>
              </a:ext>
            </a:extLst>
          </p:cNvPr>
          <p:cNvSpPr>
            <a:spLocks noGrp="1"/>
          </p:cNvSpPr>
          <p:nvPr>
            <p:ph type="pic" sz="quarter" idx="24" hasCustomPrompt="1"/>
          </p:nvPr>
        </p:nvSpPr>
        <p:spPr>
          <a:xfrm>
            <a:off x="8394898"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3" name="Picture Placeholder 4">
            <a:extLst>
              <a:ext uri="{FF2B5EF4-FFF2-40B4-BE49-F238E27FC236}">
                <a16:creationId xmlns:a16="http://schemas.microsoft.com/office/drawing/2014/main" id="{CC35ADD1-35FD-C44E-BAE2-21F1D63D4DEC}"/>
              </a:ext>
            </a:extLst>
          </p:cNvPr>
          <p:cNvSpPr>
            <a:spLocks noGrp="1"/>
          </p:cNvSpPr>
          <p:nvPr>
            <p:ph type="pic" sz="quarter" idx="25" hasCustomPrompt="1"/>
          </p:nvPr>
        </p:nvSpPr>
        <p:spPr>
          <a:xfrm>
            <a:off x="10046096" y="190862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4" name="Picture Placeholder 4">
            <a:extLst>
              <a:ext uri="{FF2B5EF4-FFF2-40B4-BE49-F238E27FC236}">
                <a16:creationId xmlns:a16="http://schemas.microsoft.com/office/drawing/2014/main" id="{4A064768-5B8B-5740-B764-CCD1215AD7E3}"/>
              </a:ext>
            </a:extLst>
          </p:cNvPr>
          <p:cNvSpPr>
            <a:spLocks noGrp="1"/>
          </p:cNvSpPr>
          <p:nvPr>
            <p:ph type="pic" sz="quarter" idx="26" hasCustomPrompt="1"/>
          </p:nvPr>
        </p:nvSpPr>
        <p:spPr>
          <a:xfrm>
            <a:off x="1866900"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5" name="Picture Placeholder 4">
            <a:extLst>
              <a:ext uri="{FF2B5EF4-FFF2-40B4-BE49-F238E27FC236}">
                <a16:creationId xmlns:a16="http://schemas.microsoft.com/office/drawing/2014/main" id="{A8ACE225-1838-3544-957D-AACCA7BE3A1A}"/>
              </a:ext>
            </a:extLst>
          </p:cNvPr>
          <p:cNvSpPr>
            <a:spLocks noGrp="1"/>
          </p:cNvSpPr>
          <p:nvPr>
            <p:ph type="pic" sz="quarter" idx="27" hasCustomPrompt="1"/>
          </p:nvPr>
        </p:nvSpPr>
        <p:spPr>
          <a:xfrm>
            <a:off x="3479701"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6" name="Picture Placeholder 4">
            <a:extLst>
              <a:ext uri="{FF2B5EF4-FFF2-40B4-BE49-F238E27FC236}">
                <a16:creationId xmlns:a16="http://schemas.microsoft.com/office/drawing/2014/main" id="{FD0641E4-640F-8D4E-8C69-BFEE014364E3}"/>
              </a:ext>
            </a:extLst>
          </p:cNvPr>
          <p:cNvSpPr>
            <a:spLocks noGrp="1"/>
          </p:cNvSpPr>
          <p:nvPr>
            <p:ph type="pic" sz="quarter" idx="28" hasCustomPrompt="1"/>
          </p:nvPr>
        </p:nvSpPr>
        <p:spPr>
          <a:xfrm>
            <a:off x="5092502"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7" name="Picture Placeholder 4">
            <a:extLst>
              <a:ext uri="{FF2B5EF4-FFF2-40B4-BE49-F238E27FC236}">
                <a16:creationId xmlns:a16="http://schemas.microsoft.com/office/drawing/2014/main" id="{0DBFC0DE-039B-2F4E-BFBC-2E3DA0364347}"/>
              </a:ext>
            </a:extLst>
          </p:cNvPr>
          <p:cNvSpPr>
            <a:spLocks noGrp="1"/>
          </p:cNvSpPr>
          <p:nvPr>
            <p:ph type="pic" sz="quarter" idx="29" hasCustomPrompt="1"/>
          </p:nvPr>
        </p:nvSpPr>
        <p:spPr>
          <a:xfrm>
            <a:off x="6743700"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8" name="Picture Placeholder 4">
            <a:extLst>
              <a:ext uri="{FF2B5EF4-FFF2-40B4-BE49-F238E27FC236}">
                <a16:creationId xmlns:a16="http://schemas.microsoft.com/office/drawing/2014/main" id="{25EA1B11-E5B8-9149-BBE6-13ADFB08F8B5}"/>
              </a:ext>
            </a:extLst>
          </p:cNvPr>
          <p:cNvSpPr>
            <a:spLocks noGrp="1"/>
          </p:cNvSpPr>
          <p:nvPr>
            <p:ph type="pic" sz="quarter" idx="30" hasCustomPrompt="1"/>
          </p:nvPr>
        </p:nvSpPr>
        <p:spPr>
          <a:xfrm>
            <a:off x="8394898"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icture Placeholder 4">
            <a:extLst>
              <a:ext uri="{FF2B5EF4-FFF2-40B4-BE49-F238E27FC236}">
                <a16:creationId xmlns:a16="http://schemas.microsoft.com/office/drawing/2014/main" id="{ECDDA7D5-E29D-2F4F-9BBE-E4BC874FC1DF}"/>
              </a:ext>
            </a:extLst>
          </p:cNvPr>
          <p:cNvSpPr>
            <a:spLocks noGrp="1"/>
          </p:cNvSpPr>
          <p:nvPr>
            <p:ph type="pic" sz="quarter" idx="31" hasCustomPrompt="1"/>
          </p:nvPr>
        </p:nvSpPr>
        <p:spPr>
          <a:xfrm>
            <a:off x="10046096" y="296526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0" name="Picture Placeholder 4">
            <a:extLst>
              <a:ext uri="{FF2B5EF4-FFF2-40B4-BE49-F238E27FC236}">
                <a16:creationId xmlns:a16="http://schemas.microsoft.com/office/drawing/2014/main" id="{D39CEE3D-7E7A-494C-B8D1-6A561A1F8C67}"/>
              </a:ext>
            </a:extLst>
          </p:cNvPr>
          <p:cNvSpPr>
            <a:spLocks noGrp="1"/>
          </p:cNvSpPr>
          <p:nvPr>
            <p:ph type="pic" sz="quarter" idx="32" hasCustomPrompt="1"/>
          </p:nvPr>
        </p:nvSpPr>
        <p:spPr>
          <a:xfrm>
            <a:off x="1866900"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1" name="Picture Placeholder 4">
            <a:extLst>
              <a:ext uri="{FF2B5EF4-FFF2-40B4-BE49-F238E27FC236}">
                <a16:creationId xmlns:a16="http://schemas.microsoft.com/office/drawing/2014/main" id="{D2F2FBF1-42C4-084B-9B8F-8A6BB412FDFF}"/>
              </a:ext>
            </a:extLst>
          </p:cNvPr>
          <p:cNvSpPr>
            <a:spLocks noGrp="1"/>
          </p:cNvSpPr>
          <p:nvPr>
            <p:ph type="pic" sz="quarter" idx="33" hasCustomPrompt="1"/>
          </p:nvPr>
        </p:nvSpPr>
        <p:spPr>
          <a:xfrm>
            <a:off x="3479701"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2" name="Picture Placeholder 4">
            <a:extLst>
              <a:ext uri="{FF2B5EF4-FFF2-40B4-BE49-F238E27FC236}">
                <a16:creationId xmlns:a16="http://schemas.microsoft.com/office/drawing/2014/main" id="{99001851-0A29-5945-8461-09C32A1DF560}"/>
              </a:ext>
            </a:extLst>
          </p:cNvPr>
          <p:cNvSpPr>
            <a:spLocks noGrp="1"/>
          </p:cNvSpPr>
          <p:nvPr>
            <p:ph type="pic" sz="quarter" idx="34" hasCustomPrompt="1"/>
          </p:nvPr>
        </p:nvSpPr>
        <p:spPr>
          <a:xfrm>
            <a:off x="5092502"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3" name="Picture Placeholder 4">
            <a:extLst>
              <a:ext uri="{FF2B5EF4-FFF2-40B4-BE49-F238E27FC236}">
                <a16:creationId xmlns:a16="http://schemas.microsoft.com/office/drawing/2014/main" id="{DC1D8B20-1A51-9C4A-ABDD-DD48B5D1C275}"/>
              </a:ext>
            </a:extLst>
          </p:cNvPr>
          <p:cNvSpPr>
            <a:spLocks noGrp="1"/>
          </p:cNvSpPr>
          <p:nvPr>
            <p:ph type="pic" sz="quarter" idx="35" hasCustomPrompt="1"/>
          </p:nvPr>
        </p:nvSpPr>
        <p:spPr>
          <a:xfrm>
            <a:off x="6743700"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4" name="Picture Placeholder 4">
            <a:extLst>
              <a:ext uri="{FF2B5EF4-FFF2-40B4-BE49-F238E27FC236}">
                <a16:creationId xmlns:a16="http://schemas.microsoft.com/office/drawing/2014/main" id="{5AA24CC2-0B66-B34D-A228-6AE40A8DE753}"/>
              </a:ext>
            </a:extLst>
          </p:cNvPr>
          <p:cNvSpPr>
            <a:spLocks noGrp="1"/>
          </p:cNvSpPr>
          <p:nvPr>
            <p:ph type="pic" sz="quarter" idx="36" hasCustomPrompt="1"/>
          </p:nvPr>
        </p:nvSpPr>
        <p:spPr>
          <a:xfrm>
            <a:off x="8394898"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5" name="Picture Placeholder 4">
            <a:extLst>
              <a:ext uri="{FF2B5EF4-FFF2-40B4-BE49-F238E27FC236}">
                <a16:creationId xmlns:a16="http://schemas.microsoft.com/office/drawing/2014/main" id="{5FA8BDB8-5757-C142-AC90-BC8AD95844D0}"/>
              </a:ext>
            </a:extLst>
          </p:cNvPr>
          <p:cNvSpPr>
            <a:spLocks noGrp="1"/>
          </p:cNvSpPr>
          <p:nvPr>
            <p:ph type="pic" sz="quarter" idx="37" hasCustomPrompt="1"/>
          </p:nvPr>
        </p:nvSpPr>
        <p:spPr>
          <a:xfrm>
            <a:off x="10046096" y="402190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6" name="Picture Placeholder 4">
            <a:extLst>
              <a:ext uri="{FF2B5EF4-FFF2-40B4-BE49-F238E27FC236}">
                <a16:creationId xmlns:a16="http://schemas.microsoft.com/office/drawing/2014/main" id="{65AA2FDC-1BAC-F24E-85E0-00EBEC7473C7}"/>
              </a:ext>
            </a:extLst>
          </p:cNvPr>
          <p:cNvSpPr>
            <a:spLocks noGrp="1"/>
          </p:cNvSpPr>
          <p:nvPr>
            <p:ph type="pic" sz="quarter" idx="38" hasCustomPrompt="1"/>
          </p:nvPr>
        </p:nvSpPr>
        <p:spPr>
          <a:xfrm>
            <a:off x="1866900"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7" name="Picture Placeholder 4">
            <a:extLst>
              <a:ext uri="{FF2B5EF4-FFF2-40B4-BE49-F238E27FC236}">
                <a16:creationId xmlns:a16="http://schemas.microsoft.com/office/drawing/2014/main" id="{72982FDD-C863-2C47-A976-BFBF4777637D}"/>
              </a:ext>
            </a:extLst>
          </p:cNvPr>
          <p:cNvSpPr>
            <a:spLocks noGrp="1"/>
          </p:cNvSpPr>
          <p:nvPr>
            <p:ph type="pic" sz="quarter" idx="39" hasCustomPrompt="1"/>
          </p:nvPr>
        </p:nvSpPr>
        <p:spPr>
          <a:xfrm>
            <a:off x="3479701"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8" name="Picture Placeholder 4">
            <a:extLst>
              <a:ext uri="{FF2B5EF4-FFF2-40B4-BE49-F238E27FC236}">
                <a16:creationId xmlns:a16="http://schemas.microsoft.com/office/drawing/2014/main" id="{1D2AA8B1-2C53-7940-A97F-72E577896EC9}"/>
              </a:ext>
            </a:extLst>
          </p:cNvPr>
          <p:cNvSpPr>
            <a:spLocks noGrp="1"/>
          </p:cNvSpPr>
          <p:nvPr>
            <p:ph type="pic" sz="quarter" idx="40" hasCustomPrompt="1"/>
          </p:nvPr>
        </p:nvSpPr>
        <p:spPr>
          <a:xfrm>
            <a:off x="5092502"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9" name="Picture Placeholder 4">
            <a:extLst>
              <a:ext uri="{FF2B5EF4-FFF2-40B4-BE49-F238E27FC236}">
                <a16:creationId xmlns:a16="http://schemas.microsoft.com/office/drawing/2014/main" id="{B695AF4D-D6DC-0944-98EC-F2C964A6D132}"/>
              </a:ext>
            </a:extLst>
          </p:cNvPr>
          <p:cNvSpPr>
            <a:spLocks noGrp="1"/>
          </p:cNvSpPr>
          <p:nvPr>
            <p:ph type="pic" sz="quarter" idx="41" hasCustomPrompt="1"/>
          </p:nvPr>
        </p:nvSpPr>
        <p:spPr>
          <a:xfrm>
            <a:off x="6743700"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0" name="Picture Placeholder 4">
            <a:extLst>
              <a:ext uri="{FF2B5EF4-FFF2-40B4-BE49-F238E27FC236}">
                <a16:creationId xmlns:a16="http://schemas.microsoft.com/office/drawing/2014/main" id="{002E033C-4E61-6B4F-B553-C83E76F94D8B}"/>
              </a:ext>
            </a:extLst>
          </p:cNvPr>
          <p:cNvSpPr>
            <a:spLocks noGrp="1"/>
          </p:cNvSpPr>
          <p:nvPr>
            <p:ph type="pic" sz="quarter" idx="42" hasCustomPrompt="1"/>
          </p:nvPr>
        </p:nvSpPr>
        <p:spPr>
          <a:xfrm>
            <a:off x="8394898"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1" name="Picture Placeholder 4">
            <a:extLst>
              <a:ext uri="{FF2B5EF4-FFF2-40B4-BE49-F238E27FC236}">
                <a16:creationId xmlns:a16="http://schemas.microsoft.com/office/drawing/2014/main" id="{750A9437-CEAD-0741-8012-DFC58613492D}"/>
              </a:ext>
            </a:extLst>
          </p:cNvPr>
          <p:cNvSpPr>
            <a:spLocks noGrp="1"/>
          </p:cNvSpPr>
          <p:nvPr>
            <p:ph type="pic" sz="quarter" idx="43" hasCustomPrompt="1"/>
          </p:nvPr>
        </p:nvSpPr>
        <p:spPr>
          <a:xfrm>
            <a:off x="10046096" y="5078547"/>
            <a:ext cx="1425919" cy="91585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86690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a:extLst>
              <a:ext uri="{FF2B5EF4-FFF2-40B4-BE49-F238E27FC236}">
                <a16:creationId xmlns:a16="http://schemas.microsoft.com/office/drawing/2014/main" id="{9F1E9CA4-55FC-8A40-824F-09EDA9DCB9E9}"/>
              </a:ext>
            </a:extLst>
          </p:cNvPr>
          <p:cNvSpPr>
            <a:spLocks noGrp="1"/>
          </p:cNvSpPr>
          <p:nvPr>
            <p:ph type="title" hasCustomPrompt="1"/>
          </p:nvPr>
        </p:nvSpPr>
        <p:spPr>
          <a:xfrm>
            <a:off x="1866900" y="671005"/>
            <a:ext cx="9753600" cy="710756"/>
          </a:xfrm>
        </p:spPr>
        <p:txBody>
          <a:bodyPr/>
          <a:lstStyle>
            <a:lvl1pPr>
              <a:defRPr sz="3600"/>
            </a:lvl1pPr>
          </a:lstStyle>
          <a:p>
            <a:r>
              <a:rPr lang="en-US" dirty="0"/>
              <a:t>CLICK TO EDIT MASTER TITLE STYLE</a:t>
            </a:r>
          </a:p>
        </p:txBody>
      </p:sp>
      <p:sp>
        <p:nvSpPr>
          <p:cNvPr id="42" name="Picture Placeholder 4">
            <a:extLst>
              <a:ext uri="{FF2B5EF4-FFF2-40B4-BE49-F238E27FC236}">
                <a16:creationId xmlns:a16="http://schemas.microsoft.com/office/drawing/2014/main" id="{AB69879B-EE95-2340-855D-A9E3FF45B369}"/>
              </a:ext>
            </a:extLst>
          </p:cNvPr>
          <p:cNvSpPr>
            <a:spLocks noGrp="1"/>
          </p:cNvSpPr>
          <p:nvPr>
            <p:ph type="pic" sz="quarter" idx="13" hasCustomPrompt="1"/>
          </p:nvPr>
        </p:nvSpPr>
        <p:spPr>
          <a:xfrm>
            <a:off x="186690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3" name="Picture Placeholder 4">
            <a:extLst>
              <a:ext uri="{FF2B5EF4-FFF2-40B4-BE49-F238E27FC236}">
                <a16:creationId xmlns:a16="http://schemas.microsoft.com/office/drawing/2014/main" id="{81755F83-CEE1-CA4F-9CB2-AD8AF9461FE6}"/>
              </a:ext>
            </a:extLst>
          </p:cNvPr>
          <p:cNvSpPr>
            <a:spLocks noGrp="1"/>
          </p:cNvSpPr>
          <p:nvPr>
            <p:ph type="pic" sz="quarter" idx="14" hasCustomPrompt="1"/>
          </p:nvPr>
        </p:nvSpPr>
        <p:spPr>
          <a:xfrm>
            <a:off x="186690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4" name="Picture Placeholder 4">
            <a:extLst>
              <a:ext uri="{FF2B5EF4-FFF2-40B4-BE49-F238E27FC236}">
                <a16:creationId xmlns:a16="http://schemas.microsoft.com/office/drawing/2014/main" id="{34924851-6C37-C84F-A630-EA87C879C7DF}"/>
              </a:ext>
            </a:extLst>
          </p:cNvPr>
          <p:cNvSpPr>
            <a:spLocks noGrp="1"/>
          </p:cNvSpPr>
          <p:nvPr>
            <p:ph type="pic" sz="quarter" idx="15" hasCustomPrompt="1"/>
          </p:nvPr>
        </p:nvSpPr>
        <p:spPr>
          <a:xfrm>
            <a:off x="439674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5" name="Picture Placeholder 4">
            <a:extLst>
              <a:ext uri="{FF2B5EF4-FFF2-40B4-BE49-F238E27FC236}">
                <a16:creationId xmlns:a16="http://schemas.microsoft.com/office/drawing/2014/main" id="{1591A003-2C51-8747-8121-A00901B69530}"/>
              </a:ext>
            </a:extLst>
          </p:cNvPr>
          <p:cNvSpPr>
            <a:spLocks noGrp="1"/>
          </p:cNvSpPr>
          <p:nvPr>
            <p:ph type="pic" sz="quarter" idx="16" hasCustomPrompt="1"/>
          </p:nvPr>
        </p:nvSpPr>
        <p:spPr>
          <a:xfrm>
            <a:off x="692658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6" name="Picture Placeholder 4">
            <a:extLst>
              <a:ext uri="{FF2B5EF4-FFF2-40B4-BE49-F238E27FC236}">
                <a16:creationId xmlns:a16="http://schemas.microsoft.com/office/drawing/2014/main" id="{E5FC3E9F-0D6F-1A4B-9B98-7EEBF5AEADC0}"/>
              </a:ext>
            </a:extLst>
          </p:cNvPr>
          <p:cNvSpPr>
            <a:spLocks noGrp="1"/>
          </p:cNvSpPr>
          <p:nvPr>
            <p:ph type="pic" sz="quarter" idx="17" hasCustomPrompt="1"/>
          </p:nvPr>
        </p:nvSpPr>
        <p:spPr>
          <a:xfrm>
            <a:off x="9456420" y="163896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7" name="Picture Placeholder 4">
            <a:extLst>
              <a:ext uri="{FF2B5EF4-FFF2-40B4-BE49-F238E27FC236}">
                <a16:creationId xmlns:a16="http://schemas.microsoft.com/office/drawing/2014/main" id="{CEC3CD0E-BFD8-D741-B22E-22F2F41C4FAF}"/>
              </a:ext>
            </a:extLst>
          </p:cNvPr>
          <p:cNvSpPr>
            <a:spLocks noGrp="1"/>
          </p:cNvSpPr>
          <p:nvPr>
            <p:ph type="pic" sz="quarter" idx="18" hasCustomPrompt="1"/>
          </p:nvPr>
        </p:nvSpPr>
        <p:spPr>
          <a:xfrm>
            <a:off x="439674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8" name="Picture Placeholder 4">
            <a:extLst>
              <a:ext uri="{FF2B5EF4-FFF2-40B4-BE49-F238E27FC236}">
                <a16:creationId xmlns:a16="http://schemas.microsoft.com/office/drawing/2014/main" id="{0460D3CE-95FD-684A-91A1-6CCB6968556D}"/>
              </a:ext>
            </a:extLst>
          </p:cNvPr>
          <p:cNvSpPr>
            <a:spLocks noGrp="1"/>
          </p:cNvSpPr>
          <p:nvPr>
            <p:ph type="pic" sz="quarter" idx="19" hasCustomPrompt="1"/>
          </p:nvPr>
        </p:nvSpPr>
        <p:spPr>
          <a:xfrm>
            <a:off x="692658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9" name="Picture Placeholder 4">
            <a:extLst>
              <a:ext uri="{FF2B5EF4-FFF2-40B4-BE49-F238E27FC236}">
                <a16:creationId xmlns:a16="http://schemas.microsoft.com/office/drawing/2014/main" id="{B8B8D087-5B4B-8141-8DB9-81770800BD18}"/>
              </a:ext>
            </a:extLst>
          </p:cNvPr>
          <p:cNvSpPr>
            <a:spLocks noGrp="1"/>
          </p:cNvSpPr>
          <p:nvPr>
            <p:ph type="pic" sz="quarter" idx="20" hasCustomPrompt="1"/>
          </p:nvPr>
        </p:nvSpPr>
        <p:spPr>
          <a:xfrm>
            <a:off x="9456420" y="332552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0" name="Picture Placeholder 4">
            <a:extLst>
              <a:ext uri="{FF2B5EF4-FFF2-40B4-BE49-F238E27FC236}">
                <a16:creationId xmlns:a16="http://schemas.microsoft.com/office/drawing/2014/main" id="{BB5C1B6D-1803-8645-8E13-7DE2A58DE4D3}"/>
              </a:ext>
            </a:extLst>
          </p:cNvPr>
          <p:cNvSpPr>
            <a:spLocks noGrp="1"/>
          </p:cNvSpPr>
          <p:nvPr>
            <p:ph type="pic" sz="quarter" idx="21" hasCustomPrompt="1"/>
          </p:nvPr>
        </p:nvSpPr>
        <p:spPr>
          <a:xfrm>
            <a:off x="439674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1" name="Picture Placeholder 4">
            <a:extLst>
              <a:ext uri="{FF2B5EF4-FFF2-40B4-BE49-F238E27FC236}">
                <a16:creationId xmlns:a16="http://schemas.microsoft.com/office/drawing/2014/main" id="{285C2B50-7632-3747-84F1-900493205CDB}"/>
              </a:ext>
            </a:extLst>
          </p:cNvPr>
          <p:cNvSpPr>
            <a:spLocks noGrp="1"/>
          </p:cNvSpPr>
          <p:nvPr>
            <p:ph type="pic" sz="quarter" idx="22" hasCustomPrompt="1"/>
          </p:nvPr>
        </p:nvSpPr>
        <p:spPr>
          <a:xfrm>
            <a:off x="692658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2" name="Picture Placeholder 4">
            <a:extLst>
              <a:ext uri="{FF2B5EF4-FFF2-40B4-BE49-F238E27FC236}">
                <a16:creationId xmlns:a16="http://schemas.microsoft.com/office/drawing/2014/main" id="{B105B2B0-0C44-D34D-837F-9F695FD2187F}"/>
              </a:ext>
            </a:extLst>
          </p:cNvPr>
          <p:cNvSpPr>
            <a:spLocks noGrp="1"/>
          </p:cNvSpPr>
          <p:nvPr>
            <p:ph type="pic" sz="quarter" idx="23" hasCustomPrompt="1"/>
          </p:nvPr>
        </p:nvSpPr>
        <p:spPr>
          <a:xfrm>
            <a:off x="9456420" y="5012086"/>
            <a:ext cx="2367114" cy="1520373"/>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40515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7" hasCustomPrompt="1"/>
          </p:nvPr>
        </p:nvSpPr>
        <p:spPr>
          <a:xfrm>
            <a:off x="1866900"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8" hasCustomPrompt="1"/>
          </p:nvPr>
        </p:nvSpPr>
        <p:spPr>
          <a:xfrm>
            <a:off x="5244737"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9" hasCustomPrompt="1"/>
          </p:nvPr>
        </p:nvSpPr>
        <p:spPr>
          <a:xfrm>
            <a:off x="8622575" y="1634553"/>
            <a:ext cx="2997925" cy="2997925"/>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664745"/>
            <a:ext cx="9753600" cy="757655"/>
          </a:xfrm>
        </p:spPr>
        <p:txBody>
          <a:bodyPr/>
          <a:lstStyle>
            <a:lvl1pPr>
              <a:defRPr sz="3600" spc="0"/>
            </a:lvl1pPr>
          </a:lstStyle>
          <a:p>
            <a:r>
              <a:rPr lang="en-US" dirty="0"/>
              <a:t>CLICK TO EDIT MASTER TITLE STYLE</a:t>
            </a:r>
          </a:p>
        </p:txBody>
      </p:sp>
      <p:sp>
        <p:nvSpPr>
          <p:cNvPr id="9" name="Content Placeholder 2">
            <a:extLst>
              <a:ext uri="{FF2B5EF4-FFF2-40B4-BE49-F238E27FC236}">
                <a16:creationId xmlns:a16="http://schemas.microsoft.com/office/drawing/2014/main" id="{68F39EDD-56E0-DB41-A5F7-712481027C17}"/>
              </a:ext>
            </a:extLst>
          </p:cNvPr>
          <p:cNvSpPr>
            <a:spLocks noGrp="1"/>
          </p:cNvSpPr>
          <p:nvPr>
            <p:ph idx="1"/>
          </p:nvPr>
        </p:nvSpPr>
        <p:spPr>
          <a:xfrm>
            <a:off x="1866900" y="4844631"/>
            <a:ext cx="9753600" cy="1801410"/>
          </a:xfrm>
        </p:spPr>
        <p:txBody>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6433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7086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Picture Placeholder 4"/>
          <p:cNvSpPr>
            <a:spLocks noGrp="1"/>
          </p:cNvSpPr>
          <p:nvPr>
            <p:ph type="pic" sz="quarter" idx="11" hasCustomPrompt="1"/>
          </p:nvPr>
        </p:nvSpPr>
        <p:spPr>
          <a:xfrm>
            <a:off x="990600" y="0"/>
            <a:ext cx="11201400"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60350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664745"/>
            <a:ext cx="7510780" cy="1621619"/>
          </a:xfrm>
        </p:spPr>
        <p:txBody>
          <a:bodyPr/>
          <a:lstStyle>
            <a:lvl1pPr>
              <a:defRPr sz="3600" spc="0"/>
            </a:lvl1pPr>
          </a:lstStyle>
          <a:p>
            <a:r>
              <a:rPr lang="en-US" dirty="0"/>
              <a:t>CLICK TO EDIT MASTER TITLE STYLE</a:t>
            </a:r>
          </a:p>
        </p:txBody>
      </p:sp>
      <p:sp>
        <p:nvSpPr>
          <p:cNvPr id="10" name="Picture Placeholder 4"/>
          <p:cNvSpPr>
            <a:spLocks noGrp="1"/>
          </p:cNvSpPr>
          <p:nvPr>
            <p:ph type="pic" sz="quarter" idx="17" hasCustomPrompt="1"/>
          </p:nvPr>
        </p:nvSpPr>
        <p:spPr>
          <a:xfrm>
            <a:off x="18669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8" hasCustomPrompt="1"/>
          </p:nvPr>
        </p:nvSpPr>
        <p:spPr>
          <a:xfrm>
            <a:off x="39433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p:cNvSpPr>
            <a:spLocks noGrp="1"/>
          </p:cNvSpPr>
          <p:nvPr>
            <p:ph type="pic" sz="quarter" idx="19" hasCustomPrompt="1"/>
          </p:nvPr>
        </p:nvSpPr>
        <p:spPr>
          <a:xfrm>
            <a:off x="60198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p:cNvSpPr>
            <a:spLocks noGrp="1"/>
          </p:cNvSpPr>
          <p:nvPr>
            <p:ph type="pic" sz="quarter" idx="20" hasCustomPrompt="1"/>
          </p:nvPr>
        </p:nvSpPr>
        <p:spPr>
          <a:xfrm>
            <a:off x="80962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21" hasCustomPrompt="1"/>
          </p:nvPr>
        </p:nvSpPr>
        <p:spPr>
          <a:xfrm>
            <a:off x="10172700"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5" name="Picture Placeholder 4"/>
          <p:cNvSpPr>
            <a:spLocks noGrp="1"/>
          </p:cNvSpPr>
          <p:nvPr>
            <p:ph type="pic" sz="quarter" idx="22" hasCustomPrompt="1"/>
          </p:nvPr>
        </p:nvSpPr>
        <p:spPr>
          <a:xfrm>
            <a:off x="18669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6" name="Picture Placeholder 4"/>
          <p:cNvSpPr>
            <a:spLocks noGrp="1"/>
          </p:cNvSpPr>
          <p:nvPr>
            <p:ph type="pic" sz="quarter" idx="23" hasCustomPrompt="1"/>
          </p:nvPr>
        </p:nvSpPr>
        <p:spPr>
          <a:xfrm>
            <a:off x="39433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7" name="Picture Placeholder 4"/>
          <p:cNvSpPr>
            <a:spLocks noGrp="1"/>
          </p:cNvSpPr>
          <p:nvPr>
            <p:ph type="pic" sz="quarter" idx="24" hasCustomPrompt="1"/>
          </p:nvPr>
        </p:nvSpPr>
        <p:spPr>
          <a:xfrm>
            <a:off x="60198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8" name="Picture Placeholder 4"/>
          <p:cNvSpPr>
            <a:spLocks noGrp="1"/>
          </p:cNvSpPr>
          <p:nvPr>
            <p:ph type="pic" sz="quarter" idx="25" hasCustomPrompt="1"/>
          </p:nvPr>
        </p:nvSpPr>
        <p:spPr>
          <a:xfrm>
            <a:off x="80962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9" name="Picture Placeholder 4"/>
          <p:cNvSpPr>
            <a:spLocks noGrp="1"/>
          </p:cNvSpPr>
          <p:nvPr>
            <p:ph type="pic" sz="quarter" idx="26" hasCustomPrompt="1"/>
          </p:nvPr>
        </p:nvSpPr>
        <p:spPr>
          <a:xfrm>
            <a:off x="10172700"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654585"/>
            <a:ext cx="5935980" cy="1621619"/>
          </a:xfrm>
        </p:spPr>
        <p:txBody>
          <a:bodyPr/>
          <a:lstStyle>
            <a:lvl1pPr>
              <a:defRPr sz="3600" spc="0"/>
            </a:lvl1pPr>
          </a:lstStyle>
          <a:p>
            <a:r>
              <a:rPr lang="en-US" dirty="0"/>
              <a:t>CLICK TO EDIT MASTER TITLE STYLE</a:t>
            </a:r>
          </a:p>
        </p:txBody>
      </p:sp>
      <p:sp>
        <p:nvSpPr>
          <p:cNvPr id="10" name="Picture Placeholder 4"/>
          <p:cNvSpPr>
            <a:spLocks noGrp="1"/>
          </p:cNvSpPr>
          <p:nvPr>
            <p:ph type="pic" sz="quarter" idx="17" hasCustomPrompt="1"/>
          </p:nvPr>
        </p:nvSpPr>
        <p:spPr>
          <a:xfrm>
            <a:off x="18669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8" hasCustomPrompt="1"/>
          </p:nvPr>
        </p:nvSpPr>
        <p:spPr>
          <a:xfrm>
            <a:off x="39433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p:cNvSpPr>
            <a:spLocks noGrp="1"/>
          </p:cNvSpPr>
          <p:nvPr>
            <p:ph type="pic" sz="quarter" idx="19" hasCustomPrompt="1"/>
          </p:nvPr>
        </p:nvSpPr>
        <p:spPr>
          <a:xfrm>
            <a:off x="60198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p:cNvSpPr>
            <a:spLocks noGrp="1"/>
          </p:cNvSpPr>
          <p:nvPr>
            <p:ph type="pic" sz="quarter" idx="20" hasCustomPrompt="1"/>
          </p:nvPr>
        </p:nvSpPr>
        <p:spPr>
          <a:xfrm>
            <a:off x="80962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21" hasCustomPrompt="1"/>
          </p:nvPr>
        </p:nvSpPr>
        <p:spPr>
          <a:xfrm>
            <a:off x="10172700"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2618190"/>
            <a:ext cx="4747260" cy="1621619"/>
          </a:xfrm>
        </p:spPr>
        <p:txBody>
          <a:bodyPr/>
          <a:lstStyle>
            <a:lvl1pPr>
              <a:defRPr sz="3600" spc="0"/>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708921"/>
            <a:ext cx="10972800" cy="34172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C47C3808-D0E5-4D15-A9FF-8BA6ECFFB88B}" type="datetimeFigureOut">
              <a:rPr lang="en-GB" smtClean="0"/>
              <a:t>22/11/2021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2E422D-0E65-4B81-9088-EA407164B4A1}" type="slidenum">
              <a:rPr lang="en-GB" smtClean="0"/>
              <a:t>‹#›</a:t>
            </a:fld>
            <a:endParaRPr lang="en-GB"/>
          </a:p>
        </p:txBody>
      </p:sp>
      <p:sp>
        <p:nvSpPr>
          <p:cNvPr id="7" name="Title 1"/>
          <p:cNvSpPr>
            <a:spLocks noGrp="1"/>
          </p:cNvSpPr>
          <p:nvPr>
            <p:ph type="ctrTitle"/>
          </p:nvPr>
        </p:nvSpPr>
        <p:spPr>
          <a:xfrm>
            <a:off x="623392" y="1700809"/>
            <a:ext cx="10945216" cy="720080"/>
          </a:xfrm>
          <a:prstGeom prst="rect">
            <a:avLst/>
          </a:prstGeom>
        </p:spPr>
        <p:txBody>
          <a:bodyPr/>
          <a:lstStyle>
            <a:lvl1pPr algn="l">
              <a:defRPr sz="3600"/>
            </a:lvl1pPr>
          </a:lstStyle>
          <a:p>
            <a:r>
              <a:rPr lang="en-US" dirty="0"/>
              <a:t>Click to edit Master title style</a:t>
            </a:r>
            <a:endParaRPr lang="en-GB" dirty="0"/>
          </a:p>
        </p:txBody>
      </p:sp>
    </p:spTree>
    <p:extLst>
      <p:ext uri="{BB962C8B-B14F-4D97-AF65-F5344CB8AC3E}">
        <p14:creationId xmlns:p14="http://schemas.microsoft.com/office/powerpoint/2010/main" val="6222821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2142575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2106338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996124"/>
            <a:ext cx="4229100" cy="1621619"/>
          </a:xfrm>
        </p:spPr>
        <p:txBody>
          <a:bodyPr/>
          <a:lstStyle>
            <a:lvl1pPr>
              <a:defRPr sz="3600" spc="0"/>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545021" y="671005"/>
            <a:ext cx="10075479" cy="745212"/>
          </a:xfrm>
        </p:spPr>
        <p:txBody>
          <a:bodyPr>
            <a:noAutofit/>
          </a:bodyPr>
          <a:lstStyle>
            <a:lvl1pPr algn="l">
              <a:defRPr sz="3600" spc="0"/>
            </a:lvl1pPr>
          </a:lstStyle>
          <a:p>
            <a:r>
              <a:rPr lang="en-US" dirty="0"/>
              <a:t>CLICK TO EDIT MASTER TITLE STYLE</a:t>
            </a:r>
          </a:p>
        </p:txBody>
      </p:sp>
      <p:sp>
        <p:nvSpPr>
          <p:cNvPr id="4" name="Text Placeholder 10">
            <a:extLst>
              <a:ext uri="{FF2B5EF4-FFF2-40B4-BE49-F238E27FC236}">
                <a16:creationId xmlns:a16="http://schemas.microsoft.com/office/drawing/2014/main" id="{67C995C6-BBB5-3B4F-9763-5F55B3916FE7}"/>
              </a:ext>
            </a:extLst>
          </p:cNvPr>
          <p:cNvSpPr>
            <a:spLocks noGrp="1"/>
          </p:cNvSpPr>
          <p:nvPr>
            <p:ph idx="1"/>
          </p:nvPr>
        </p:nvSpPr>
        <p:spPr>
          <a:xfrm>
            <a:off x="1545021" y="1661159"/>
            <a:ext cx="10075479" cy="4757717"/>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545021" y="671005"/>
            <a:ext cx="10075479" cy="745212"/>
          </a:xfrm>
        </p:spPr>
        <p:txBody>
          <a:bodyPr>
            <a:noAutofit/>
          </a:bodyPr>
          <a:lstStyle>
            <a:lvl1pPr algn="l">
              <a:defRPr sz="3600" spc="0"/>
            </a:lvl1pPr>
          </a:lstStyle>
          <a:p>
            <a:r>
              <a:rPr lang="en-US" dirty="0"/>
              <a:t>CLICK TO EDIT MASTER TITLE STYLE</a:t>
            </a:r>
          </a:p>
        </p:txBody>
      </p:sp>
      <p:sp>
        <p:nvSpPr>
          <p:cNvPr id="4" name="Text Placeholder 10">
            <a:extLst>
              <a:ext uri="{FF2B5EF4-FFF2-40B4-BE49-F238E27FC236}">
                <a16:creationId xmlns:a16="http://schemas.microsoft.com/office/drawing/2014/main" id="{67C995C6-BBB5-3B4F-9763-5F55B3916FE7}"/>
              </a:ext>
            </a:extLst>
          </p:cNvPr>
          <p:cNvSpPr>
            <a:spLocks noGrp="1"/>
          </p:cNvSpPr>
          <p:nvPr>
            <p:ph idx="1"/>
          </p:nvPr>
        </p:nvSpPr>
        <p:spPr>
          <a:xfrm>
            <a:off x="1545022" y="1661159"/>
            <a:ext cx="4897342" cy="4757717"/>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0">
            <a:extLst>
              <a:ext uri="{FF2B5EF4-FFF2-40B4-BE49-F238E27FC236}">
                <a16:creationId xmlns:a16="http://schemas.microsoft.com/office/drawing/2014/main" id="{54657CDC-790B-5B43-A1E2-05ACC7341BB9}"/>
              </a:ext>
            </a:extLst>
          </p:cNvPr>
          <p:cNvSpPr>
            <a:spLocks noGrp="1"/>
          </p:cNvSpPr>
          <p:nvPr>
            <p:ph idx="11"/>
          </p:nvPr>
        </p:nvSpPr>
        <p:spPr>
          <a:xfrm>
            <a:off x="6761020" y="1661159"/>
            <a:ext cx="4897342" cy="4757717"/>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341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ext Placeholder 10">
            <a:extLst>
              <a:ext uri="{FF2B5EF4-FFF2-40B4-BE49-F238E27FC236}">
                <a16:creationId xmlns:a16="http://schemas.microsoft.com/office/drawing/2014/main" id="{AB1C06C6-61D8-E14E-B26A-EC6DF13C56CE}"/>
              </a:ext>
            </a:extLst>
          </p:cNvPr>
          <p:cNvSpPr>
            <a:spLocks noGrp="1"/>
          </p:cNvSpPr>
          <p:nvPr>
            <p:ph idx="1"/>
          </p:nvPr>
        </p:nvSpPr>
        <p:spPr>
          <a:xfrm>
            <a:off x="1545021" y="665017"/>
            <a:ext cx="10075479" cy="5753859"/>
          </a:xfrm>
          <a:prstGeom prst="rect">
            <a:avLst/>
          </a:prstGeom>
        </p:spPr>
        <p:txBody>
          <a:bodyPr vert="horz" lIns="0" tIns="45720" rIns="0" bIns="45720" rtlCol="0">
            <a:noAutofit/>
          </a:bodyPr>
          <a:lstStyle>
            <a:lvl1pPr marL="457200" indent="-457200">
              <a:buFont typeface="Arial" panose="020B0604020202020204" pitchFamily="34" charset="0"/>
              <a:buChar char="•"/>
              <a:defRPr/>
            </a:lvl1pPr>
            <a:lvl2pPr marL="285750" indent="-285750">
              <a:buFont typeface="Arial" panose="020B0604020202020204" pitchFamily="34" charset="0"/>
              <a:buChar char="•"/>
              <a:defRPr/>
            </a:lvl2pPr>
            <a:lvl3pPr marL="171450" indent="-171450">
              <a:buFont typeface="Arial" panose="020B0604020202020204" pitchFamily="34" charset="0"/>
              <a:buChar char="•"/>
              <a:defRPr/>
            </a:lvl3pPr>
            <a:lvl4pPr marL="171450" indent="-171450">
              <a:buFont typeface="Arial" panose="020B0604020202020204" pitchFamily="34" charset="0"/>
              <a:buChar char="•"/>
              <a:defRPr/>
            </a:lvl4pPr>
            <a:lvl5pPr marL="171450"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32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Заголовок 1">
            <a:extLst>
              <a:ext uri="{FF2B5EF4-FFF2-40B4-BE49-F238E27FC236}">
                <a16:creationId xmlns:a16="http://schemas.microsoft.com/office/drawing/2014/main" id="{50367AB8-F1BD-8C4B-9148-198F7FCF43DB}"/>
              </a:ext>
            </a:extLst>
          </p:cNvPr>
          <p:cNvSpPr>
            <a:spLocks noGrp="1"/>
          </p:cNvSpPr>
          <p:nvPr>
            <p:ph type="title"/>
          </p:nvPr>
        </p:nvSpPr>
        <p:spPr>
          <a:xfrm>
            <a:off x="1866900" y="2683755"/>
            <a:ext cx="9753600" cy="1223228"/>
          </a:xfrm>
          <a:prstGeom prst="rect">
            <a:avLst/>
          </a:prstGeom>
          <a:effectLst/>
        </p:spPr>
        <p:txBody>
          <a:bodyPr vert="horz" lIns="0" tIns="192024" rIns="0" bIns="0" rtlCol="0" anchor="t" anchorCtr="0">
            <a:noAutofit/>
          </a:bodyPr>
          <a:lstStyle>
            <a:lvl1pPr>
              <a:defRPr spc="0"/>
            </a:lvl1pPr>
          </a:lstStyle>
          <a:p>
            <a:r>
              <a:rPr lang="en-US" dirty="0"/>
              <a:t>YOUR TITLE HERE</a:t>
            </a:r>
          </a:p>
        </p:txBody>
      </p:sp>
      <p:sp>
        <p:nvSpPr>
          <p:cNvPr id="8" name="Text Placeholder 10">
            <a:extLst>
              <a:ext uri="{FF2B5EF4-FFF2-40B4-BE49-F238E27FC236}">
                <a16:creationId xmlns:a16="http://schemas.microsoft.com/office/drawing/2014/main" id="{9E6C14DE-F4F4-A44E-8CFA-84E772587412}"/>
              </a:ext>
            </a:extLst>
          </p:cNvPr>
          <p:cNvSpPr>
            <a:spLocks noGrp="1"/>
          </p:cNvSpPr>
          <p:nvPr>
            <p:ph idx="1"/>
          </p:nvPr>
        </p:nvSpPr>
        <p:spPr>
          <a:xfrm>
            <a:off x="1842247" y="4061012"/>
            <a:ext cx="9778253" cy="2357864"/>
          </a:xfrm>
          <a:prstGeom prst="rect">
            <a:avLst/>
          </a:prstGeom>
        </p:spPr>
        <p:txBody>
          <a:bodyPr vert="horz" lIns="0" tIns="45720" rIns="0" bIns="45720" rtlCol="0">
            <a:noAutofit/>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28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1181100"/>
            <a:ext cx="6972300" cy="1621619"/>
          </a:xfrm>
        </p:spPr>
        <p:txBody>
          <a:bodyPr/>
          <a:lstStyle>
            <a:lvl1pPr>
              <a:defRPr sz="3600" spc="0"/>
            </a:lvl1pPr>
          </a:lstStyle>
          <a:p>
            <a:r>
              <a:rPr lang="en-US" dirty="0"/>
              <a:t>CLICK TO EDIT MASTER TITLE STYLE</a:t>
            </a:r>
          </a:p>
        </p:txBody>
      </p:sp>
      <p:sp>
        <p:nvSpPr>
          <p:cNvPr id="6" name="Picture Placeholder 4"/>
          <p:cNvSpPr>
            <a:spLocks noGrp="1"/>
          </p:cNvSpPr>
          <p:nvPr>
            <p:ph type="pic" sz="quarter" idx="11" hasCustomPrompt="1"/>
          </p:nvPr>
        </p:nvSpPr>
        <p:spPr>
          <a:xfrm>
            <a:off x="990600" y="3927944"/>
            <a:ext cx="11201400" cy="293005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9860749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66900" y="994934"/>
            <a:ext cx="9753600" cy="148786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235873" y="6418877"/>
            <a:ext cx="513735" cy="227164"/>
          </a:xfrm>
          <a:prstGeom prst="rect">
            <a:avLst/>
          </a:prstGeom>
          <a:noFill/>
        </p:spPr>
        <p:txBody>
          <a:bodyPr vert="horz" lIns="0" tIns="0" rIns="0" bIns="0" rtlCol="0" anchor="ctr"/>
          <a:lstStyle>
            <a:lvl1pPr algn="ctr">
              <a:defRPr sz="1000" b="0" i="0">
                <a:solidFill>
                  <a:schemeClr val="tx1">
                    <a:alpha val="70000"/>
                  </a:schemeClr>
                </a:solidFill>
                <a:latin typeface="Arial" panose="020B0604020202020204" pitchFamily="34" charset="0"/>
                <a:ea typeface="Arial" panose="020B0604020202020204" pitchFamily="34" charset="0"/>
                <a:cs typeface="Arial" panose="020B0604020202020204" pitchFamily="34"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1866900" y="2514600"/>
            <a:ext cx="9753600" cy="3110442"/>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A5E9AFA-5FE4-944B-BC1C-BFB852B88888}"/>
              </a:ext>
            </a:extLst>
          </p:cNvPr>
          <p:cNvSpPr txBox="1"/>
          <p:nvPr userDrawn="1"/>
        </p:nvSpPr>
        <p:spPr>
          <a:xfrm rot="5400000">
            <a:off x="-2107580" y="2687443"/>
            <a:ext cx="5185317" cy="276999"/>
          </a:xfrm>
          <a:prstGeom prst="rect">
            <a:avLst/>
          </a:prstGeom>
          <a:noFill/>
        </p:spPr>
        <p:txBody>
          <a:bodyPr wrap="square" rtlCol="0">
            <a:spAutoFit/>
          </a:bodyPr>
          <a:lstStyle/>
          <a:p>
            <a:r>
              <a:rPr lang="en-US" sz="1200" spc="300" dirty="0">
                <a:solidFill>
                  <a:schemeClr val="bg1">
                    <a:lumMod val="65000"/>
                  </a:schemeClr>
                </a:solidFill>
                <a:latin typeface="Arial" panose="020B0604020202020204" pitchFamily="34" charset="0"/>
                <a:cs typeface="Arial" panose="020B0604020202020204" pitchFamily="34" charset="0"/>
              </a:rPr>
              <a:t>X</a:t>
            </a:r>
            <a:r>
              <a:rPr lang="en-US" sz="1200" spc="300" dirty="0">
                <a:latin typeface="Arial" panose="020B0604020202020204" pitchFamily="34" charset="0"/>
                <a:cs typeface="Arial" panose="020B0604020202020204" pitchFamily="34" charset="0"/>
              </a:rPr>
              <a:t>   THE UNIVERSITY OF STRATHCLYDE</a:t>
            </a:r>
          </a:p>
        </p:txBody>
      </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23" r:id="rId1"/>
    <p:sldLayoutId id="2147484035" r:id="rId2"/>
    <p:sldLayoutId id="2147484011" r:id="rId3"/>
    <p:sldLayoutId id="2147484012" r:id="rId4"/>
    <p:sldLayoutId id="2147484013" r:id="rId5"/>
    <p:sldLayoutId id="2147484080" r:id="rId6"/>
    <p:sldLayoutId id="2147484081" r:id="rId7"/>
    <p:sldLayoutId id="2147484079" r:id="rId8"/>
    <p:sldLayoutId id="2147484014" r:id="rId9"/>
    <p:sldLayoutId id="2147484015" r:id="rId10"/>
    <p:sldLayoutId id="2147484073" r:id="rId11"/>
    <p:sldLayoutId id="2147484074" r:id="rId12"/>
    <p:sldLayoutId id="2147484076" r:id="rId13"/>
    <p:sldLayoutId id="2147484016" r:id="rId14"/>
    <p:sldLayoutId id="2147484048" r:id="rId15"/>
    <p:sldLayoutId id="2147484024" r:id="rId16"/>
    <p:sldLayoutId id="2147484078" r:id="rId17"/>
    <p:sldLayoutId id="2147484029" r:id="rId18"/>
    <p:sldLayoutId id="2147484075" r:id="rId19"/>
    <p:sldLayoutId id="2147484040" r:id="rId20"/>
    <p:sldLayoutId id="2147484030" r:id="rId21"/>
    <p:sldLayoutId id="2147484031" r:id="rId22"/>
    <p:sldLayoutId id="2147484032" r:id="rId23"/>
    <p:sldLayoutId id="2147484077" r:id="rId24"/>
    <p:sldLayoutId id="2147484036" r:id="rId25"/>
    <p:sldLayoutId id="2147484044" r:id="rId26"/>
    <p:sldLayoutId id="2147484046" r:id="rId27"/>
    <p:sldLayoutId id="2147484049" r:id="rId28"/>
    <p:sldLayoutId id="2147484050" r:id="rId29"/>
    <p:sldLayoutId id="2147484082" r:id="rId30"/>
    <p:sldLayoutId id="2147484095" r:id="rId31"/>
    <p:sldLayoutId id="2147484108" r:id="rId32"/>
  </p:sldLayoutIdLst>
  <p:hf hdr="0" ftr="0" dt="0"/>
  <p:txStyles>
    <p:titleStyle>
      <a:lvl1pPr algn="l" defTabSz="914318" rtl="0" eaLnBrk="1" latinLnBrk="0" hangingPunct="1">
        <a:lnSpc>
          <a:spcPct val="80000"/>
        </a:lnSpc>
        <a:spcBef>
          <a:spcPct val="0"/>
        </a:spcBef>
        <a:buNone/>
        <a:defRPr sz="4400" kern="1200" spc="0" baseline="0">
          <a:solidFill>
            <a:schemeClr val="tx1"/>
          </a:solidFill>
          <a:latin typeface="+mj-lt"/>
          <a:ea typeface="+mj-ea"/>
          <a:cs typeface="+mj-cs"/>
        </a:defRPr>
      </a:lvl1pPr>
    </p:titleStyle>
    <p:body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28" pos="624" userDrawn="1">
          <p15:clr>
            <a:srgbClr val="F26B43"/>
          </p15:clr>
        </p15:guide>
        <p15:guide id="29" pos="7320" userDrawn="1">
          <p15:clr>
            <a:srgbClr val="F26B43"/>
          </p15:clr>
        </p15:guide>
        <p15:guide id="48" pos="1176" userDrawn="1">
          <p15:clr>
            <a:srgbClr val="F26B43"/>
          </p15:clr>
        </p15:guide>
        <p15:guide id="51" orient="horz" pos="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notesSlide" Target="../notesSlides/notesSlide5.xml"/><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slideLayout" Target="../slideLayouts/slideLayout1.xml"/><Relationship Id="rId16" Type="http://schemas.openxmlformats.org/officeDocument/2006/relationships/image" Target="../media/image38.png"/><Relationship Id="rId1" Type="http://schemas.openxmlformats.org/officeDocument/2006/relationships/vmlDrawing" Target="../drawings/vmlDrawing1.v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wmf"/><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oleObject" Target="../embeddings/oleObject1.bin"/><Relationship Id="rId9" Type="http://schemas.openxmlformats.org/officeDocument/2006/relationships/image" Target="../media/image31.pn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48.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50.png"/><Relationship Id="rId5" Type="http://schemas.openxmlformats.org/officeDocument/2006/relationships/image" Target="../media/image49.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50.w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13.xml"/><Relationship Id="rId16"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5.png"/><Relationship Id="rId7"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1.xml"/><Relationship Id="rId6" Type="http://schemas.microsoft.com/office/2017/06/relationships/model3d" Target="../media/model3d3.glb"/><Relationship Id="rId5" Type="http://schemas.openxmlformats.org/officeDocument/2006/relationships/image" Target="../media/image6.png"/><Relationship Id="rId4" Type="http://schemas.microsoft.com/office/2017/06/relationships/model3d" Target="../media/model3d2.glb"/><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5.png"/><Relationship Id="rId7"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1.xml"/><Relationship Id="rId6" Type="http://schemas.microsoft.com/office/2017/06/relationships/model3d" Target="../media/model3d3.glb"/><Relationship Id="rId5" Type="http://schemas.openxmlformats.org/officeDocument/2006/relationships/image" Target="../media/image6.png"/><Relationship Id="rId4" Type="http://schemas.microsoft.com/office/2017/06/relationships/model3d" Target="../media/model3d2.glb"/><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narrow city street with cars parked on the side of a road&#10;&#10;Description automatically generated">
            <a:extLst>
              <a:ext uri="{FF2B5EF4-FFF2-40B4-BE49-F238E27FC236}">
                <a16:creationId xmlns:a16="http://schemas.microsoft.com/office/drawing/2014/main" id="{E566D67D-5EC4-C64B-B715-8305BD4FC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0"/>
            <a:ext cx="12191999" cy="6858000"/>
          </a:xfrm>
          <a:prstGeom prst="rect">
            <a:avLst/>
          </a:prstGeom>
          <a:solidFill>
            <a:srgbClr val="00206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1</a:t>
            </a:fld>
            <a:endParaRPr lang="en-US" dirty="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2331341" y="2825942"/>
            <a:ext cx="9514080" cy="3221644"/>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6000" spc="0" dirty="0">
                <a:solidFill>
                  <a:schemeClr val="bg1"/>
                </a:solidFill>
              </a:rPr>
              <a:t>Digital Filters Design: </a:t>
            </a:r>
          </a:p>
          <a:p>
            <a:r>
              <a:rPr lang="en-US" sz="6000" spc="0" dirty="0">
                <a:solidFill>
                  <a:schemeClr val="bg1"/>
                </a:solidFill>
              </a:rPr>
              <a:t>Introduction</a:t>
            </a:r>
          </a:p>
          <a:p>
            <a:endParaRPr lang="en-US" sz="6000" spc="0" dirty="0">
              <a:solidFill>
                <a:schemeClr val="bg1"/>
              </a:solidFill>
            </a:endParaRPr>
          </a:p>
          <a:p>
            <a:endParaRPr lang="en-US" sz="4000" spc="0" dirty="0">
              <a:solidFill>
                <a:schemeClr val="bg1"/>
              </a:solidFill>
            </a:endParaRPr>
          </a:p>
          <a:p>
            <a:endParaRPr lang="en-US" sz="6000" spc="0" dirty="0">
              <a:solidFill>
                <a:schemeClr val="bg1"/>
              </a:solidFill>
            </a:endParaRPr>
          </a:p>
        </p:txBody>
      </p:sp>
      <p:sp>
        <p:nvSpPr>
          <p:cNvPr id="11" name="TextBox 10"/>
          <p:cNvSpPr txBox="1"/>
          <p:nvPr/>
        </p:nvSpPr>
        <p:spPr>
          <a:xfrm>
            <a:off x="1112140" y="6314707"/>
            <a:ext cx="5693627" cy="435504"/>
          </a:xfrm>
          <a:prstGeom prst="rect">
            <a:avLst/>
          </a:prstGeom>
          <a:noFill/>
        </p:spPr>
        <p:txBody>
          <a:bodyPr wrap="square" lIns="0" rIns="0" rtlCol="0">
            <a:spAutoFit/>
          </a:bodyPr>
          <a:lstStyle/>
          <a:p>
            <a:pPr>
              <a:lnSpc>
                <a:spcPct val="120000"/>
              </a:lnSpc>
            </a:pPr>
            <a:r>
              <a:rPr lang="en-US" sz="2000" dirty="0" err="1">
                <a:solidFill>
                  <a:schemeClr val="bg1"/>
                </a:solidFill>
                <a:latin typeface="Arial" panose="020B0604020202020204" pitchFamily="34" charset="0"/>
                <a:ea typeface="Open Sans" panose="020B0606030504020204" pitchFamily="34" charset="0"/>
                <a:cs typeface="Arial" panose="020B0604020202020204" pitchFamily="34" charset="0"/>
              </a:rPr>
              <a:t>carmine.clemente@strath.ac.uk</a:t>
            </a:r>
            <a:endPar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126385C-432A-3144-9F69-E71B7958A415}"/>
              </a:ext>
            </a:extLst>
          </p:cNvPr>
          <p:cNvSpPr txBox="1"/>
          <p:nvPr/>
        </p:nvSpPr>
        <p:spPr>
          <a:xfrm rot="5400000">
            <a:off x="-2107580" y="2687443"/>
            <a:ext cx="5185317" cy="276999"/>
          </a:xfrm>
          <a:prstGeom prst="rect">
            <a:avLst/>
          </a:prstGeom>
          <a:noFill/>
        </p:spPr>
        <p:txBody>
          <a:bodyPr wrap="square" rtlCol="0">
            <a:spAutoFit/>
          </a:bodyPr>
          <a:lstStyle/>
          <a:p>
            <a:r>
              <a:rPr lang="en-US" sz="1200" spc="300" dirty="0">
                <a:solidFill>
                  <a:schemeClr val="bg1"/>
                </a:solidFill>
                <a:latin typeface="Montserrat" pitchFamily="2" charset="77"/>
              </a:rPr>
              <a:t>Digital filters</a:t>
            </a:r>
            <a:endParaRPr lang="en-US" sz="1200" spc="300" dirty="0">
              <a:solidFill>
                <a:schemeClr val="bg1"/>
              </a:solidFill>
            </a:endParaRPr>
          </a:p>
        </p:txBody>
      </p:sp>
      <p:pic>
        <p:nvPicPr>
          <p:cNvPr id="9" name="Picture 8">
            <a:extLst>
              <a:ext uri="{FF2B5EF4-FFF2-40B4-BE49-F238E27FC236}">
                <a16:creationId xmlns:a16="http://schemas.microsoft.com/office/drawing/2014/main" id="{29781222-DB4E-4541-BEB5-CEB6BFF74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581" y="511630"/>
            <a:ext cx="1865573" cy="1349563"/>
          </a:xfrm>
          <a:prstGeom prst="rect">
            <a:avLst/>
          </a:prstGeom>
        </p:spPr>
      </p:pic>
    </p:spTree>
    <p:extLst>
      <p:ext uri="{BB962C8B-B14F-4D97-AF65-F5344CB8AC3E}">
        <p14:creationId xmlns:p14="http://schemas.microsoft.com/office/powerpoint/2010/main" val="3038376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Linear Phase Digital Filters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ADF9187-512E-DB4D-A4BE-6124B822FF26}"/>
                  </a:ext>
                </a:extLst>
              </p:cNvPr>
              <p:cNvSpPr txBox="1"/>
              <p:nvPr/>
            </p:nvSpPr>
            <p:spPr>
              <a:xfrm>
                <a:off x="1120457" y="1120140"/>
                <a:ext cx="10945813" cy="6608348"/>
              </a:xfrm>
              <a:prstGeom prst="rect">
                <a:avLst/>
              </a:prstGeom>
              <a:noFill/>
            </p:spPr>
            <p:txBody>
              <a:bodyPr wrap="square" rtlCol="0">
                <a:spAutoFit/>
              </a:bodyPr>
              <a:lstStyle/>
              <a:p>
                <a:r>
                  <a:rPr lang="en-GB" altLang="en-US" sz="2200" dirty="0">
                    <a:solidFill>
                      <a:schemeClr val="bg1">
                        <a:lumMod val="10000"/>
                      </a:schemeClr>
                    </a:solidFill>
                  </a:rPr>
                  <a:t>Thus </a:t>
                </a:r>
              </a:p>
              <a:p>
                <a:endParaRPr lang="en-GB" altLang="en-US" sz="2200" dirty="0">
                  <a:solidFill>
                    <a:schemeClr val="bg1">
                      <a:lumMod val="10000"/>
                    </a:schemeClr>
                  </a:solidFill>
                </a:endParaRPr>
              </a:p>
              <a:p>
                <a:pPr/>
                <a14:m>
                  <m:oMathPara xmlns:m="http://schemas.openxmlformats.org/officeDocument/2006/math">
                    <m:oMathParaPr>
                      <m:jc m:val="centerGroup"/>
                    </m:oMathParaPr>
                    <m:oMath xmlns:m="http://schemas.openxmlformats.org/officeDocument/2006/math">
                      <m:r>
                        <m:rPr>
                          <m:sty m:val="p"/>
                        </m:rPr>
                        <a:rPr lang="el-GR" altLang="en-US" sz="2200" i="0" dirty="0" smtClean="0">
                          <a:solidFill>
                            <a:schemeClr val="bg1">
                              <a:lumMod val="10000"/>
                            </a:schemeClr>
                          </a:solidFill>
                          <a:latin typeface="Cambria Math" panose="02040503050406030204" pitchFamily="18" charset="0"/>
                        </a:rPr>
                        <m:t>Ψ</m:t>
                      </m:r>
                      <m:d>
                        <m:dPr>
                          <m:ctrlPr>
                            <a:rPr lang="en-GB" altLang="en-US" sz="2200" i="1" dirty="0">
                              <a:solidFill>
                                <a:schemeClr val="bg1">
                                  <a:lumMod val="10000"/>
                                </a:schemeClr>
                              </a:solidFill>
                              <a:latin typeface="Cambria Math" panose="02040503050406030204" pitchFamily="18" charset="0"/>
                            </a:rPr>
                          </m:ctrlPr>
                        </m:dPr>
                        <m:e>
                          <m:r>
                            <a:rPr lang="el-GR" altLang="en-US" sz="2200" i="1" dirty="0" err="1">
                              <a:solidFill>
                                <a:schemeClr val="bg1">
                                  <a:lumMod val="10000"/>
                                </a:schemeClr>
                              </a:solidFill>
                              <a:latin typeface="Cambria Math" panose="02040503050406030204" pitchFamily="18" charset="0"/>
                            </a:rPr>
                            <m:t>Ω</m:t>
                          </m:r>
                        </m:e>
                      </m:d>
                      <m:r>
                        <a:rPr lang="en-GB" altLang="en-US" sz="2200" i="1" dirty="0">
                          <a:solidFill>
                            <a:schemeClr val="bg1">
                              <a:lumMod val="10000"/>
                            </a:schemeClr>
                          </a:solidFill>
                          <a:latin typeface="Cambria Math" panose="02040503050406030204" pitchFamily="18" charset="0"/>
                        </a:rPr>
                        <m:t>= −  </m:t>
                      </m:r>
                      <m:d>
                        <m:dPr>
                          <m:begChr m:val="["/>
                          <m:endChr m:val="]"/>
                          <m:ctrlPr>
                            <a:rPr lang="en-GB" altLang="en-US" sz="2200" i="1" dirty="0">
                              <a:solidFill>
                                <a:schemeClr val="bg1">
                                  <a:lumMod val="10000"/>
                                </a:schemeClr>
                              </a:solidFill>
                              <a:latin typeface="Cambria Math" panose="02040503050406030204" pitchFamily="18" charset="0"/>
                            </a:rPr>
                          </m:ctrlPr>
                        </m:dPr>
                        <m:e>
                          <m:r>
                            <a:rPr lang="en-GB" altLang="en-US" sz="2200" i="1" dirty="0">
                              <a:solidFill>
                                <a:schemeClr val="bg1">
                                  <a:lumMod val="10000"/>
                                </a:schemeClr>
                              </a:solidFill>
                              <a:latin typeface="Cambria Math" panose="02040503050406030204" pitchFamily="18" charset="0"/>
                            </a:rPr>
                            <m:t> </m:t>
                          </m:r>
                          <m:f>
                            <m:fPr>
                              <m:ctrlPr>
                                <a:rPr lang="en-GB" altLang="en-US" sz="2200" i="1" dirty="0">
                                  <a:solidFill>
                                    <a:schemeClr val="bg1">
                                      <a:lumMod val="10000"/>
                                    </a:schemeClr>
                                  </a:solidFill>
                                  <a:latin typeface="Cambria Math" panose="02040503050406030204" pitchFamily="18" charset="0"/>
                                </a:rPr>
                              </m:ctrlPr>
                            </m:fPr>
                            <m:num>
                              <m:r>
                                <a:rPr lang="en-GB" altLang="en-US" sz="2200" i="1" dirty="0">
                                  <a:solidFill>
                                    <a:schemeClr val="bg1">
                                      <a:lumMod val="10000"/>
                                    </a:schemeClr>
                                  </a:solidFill>
                                  <a:latin typeface="Cambria Math" panose="02040503050406030204" pitchFamily="18" charset="0"/>
                                </a:rPr>
                                <m:t>𝑁</m:t>
                              </m:r>
                              <m:r>
                                <a:rPr lang="en-GB" altLang="en-US" sz="2200" i="1" dirty="0">
                                  <a:solidFill>
                                    <a:schemeClr val="bg1">
                                      <a:lumMod val="10000"/>
                                    </a:schemeClr>
                                  </a:solidFill>
                                  <a:latin typeface="Cambria Math" panose="02040503050406030204" pitchFamily="18" charset="0"/>
                                </a:rPr>
                                <m:t>−1</m:t>
                              </m:r>
                            </m:num>
                            <m:den>
                              <m:r>
                                <a:rPr lang="en-GB" altLang="en-US" sz="2200" i="1" dirty="0">
                                  <a:solidFill>
                                    <a:schemeClr val="bg1">
                                      <a:lumMod val="10000"/>
                                    </a:schemeClr>
                                  </a:solidFill>
                                  <a:latin typeface="Cambria Math" panose="02040503050406030204" pitchFamily="18" charset="0"/>
                                </a:rPr>
                                <m:t>2</m:t>
                              </m:r>
                            </m:den>
                          </m:f>
                          <m:r>
                            <a:rPr lang="en-GB" altLang="en-US" sz="2200" i="1" dirty="0">
                              <a:solidFill>
                                <a:schemeClr val="bg1">
                                  <a:lumMod val="10000"/>
                                </a:schemeClr>
                              </a:solidFill>
                              <a:latin typeface="Cambria Math" panose="02040503050406030204" pitchFamily="18" charset="0"/>
                            </a:rPr>
                            <m:t> </m:t>
                          </m:r>
                        </m:e>
                      </m:d>
                      <m:r>
                        <a:rPr lang="el-GR" altLang="en-US" sz="2200" i="1" dirty="0" err="1">
                          <a:solidFill>
                            <a:schemeClr val="bg1">
                              <a:lumMod val="10000"/>
                            </a:schemeClr>
                          </a:solidFill>
                          <a:latin typeface="Cambria Math" panose="02040503050406030204" pitchFamily="18" charset="0"/>
                        </a:rPr>
                        <m:t>Ω</m:t>
                      </m:r>
                      <m:r>
                        <a:rPr lang="en-GB" altLang="en-US" sz="2200" i="1" dirty="0">
                          <a:solidFill>
                            <a:schemeClr val="bg1">
                              <a:lumMod val="10000"/>
                            </a:schemeClr>
                          </a:solidFill>
                          <a:latin typeface="Cambria Math" panose="02040503050406030204" pitchFamily="18" charset="0"/>
                        </a:rPr>
                        <m:t>   </m:t>
                      </m:r>
                    </m:oMath>
                  </m:oMathPara>
                </a14:m>
                <a:endParaRPr lang="en-GB" altLang="en-US" sz="2200" i="1" dirty="0">
                  <a:solidFill>
                    <a:schemeClr val="bg1">
                      <a:lumMod val="10000"/>
                    </a:schemeClr>
                  </a:solidFill>
                  <a:latin typeface="Cambria Math" panose="02040503050406030204" pitchFamily="18" charset="0"/>
                </a:endParaRPr>
              </a:p>
              <a:p>
                <a:endParaRPr lang="en-GB" altLang="en-US" sz="2200" i="1" dirty="0">
                  <a:solidFill>
                    <a:schemeClr val="bg1">
                      <a:lumMod val="10000"/>
                    </a:schemeClr>
                  </a:solidFill>
                  <a:latin typeface="Cambria Math" panose="02040503050406030204" pitchFamily="18" charset="0"/>
                </a:endParaRPr>
              </a:p>
              <a:p>
                <a14:m>
                  <m:oMath xmlns:m="http://schemas.openxmlformats.org/officeDocument/2006/math">
                    <m:r>
                      <a:rPr lang="en-GB" altLang="en-US" sz="2200" i="1" dirty="0">
                        <a:solidFill>
                          <a:schemeClr val="bg1">
                            <a:lumMod val="10000"/>
                          </a:schemeClr>
                        </a:solidFill>
                        <a:latin typeface="Cambria Math" panose="02040503050406030204" pitchFamily="18" charset="0"/>
                      </a:rPr>
                      <m:t> </m:t>
                    </m:r>
                  </m:oMath>
                </a14:m>
                <a:r>
                  <a:rPr lang="en-GB" altLang="en-US" sz="2200" dirty="0">
                    <a:solidFill>
                      <a:schemeClr val="bg1">
                        <a:lumMod val="10000"/>
                      </a:schemeClr>
                    </a:solidFill>
                  </a:rPr>
                  <a:t>and   thus </a:t>
                </a:r>
              </a:p>
              <a:p>
                <a:endParaRPr lang="en-GB" altLang="en-US" sz="2200" dirty="0">
                  <a:solidFill>
                    <a:schemeClr val="bg1">
                      <a:lumMod val="10000"/>
                    </a:schemeClr>
                  </a:solidFill>
                </a:endParaRPr>
              </a:p>
              <a:p>
                <a:pPr/>
                <a14:m>
                  <m:oMathPara xmlns:m="http://schemas.openxmlformats.org/officeDocument/2006/math">
                    <m:oMathParaPr>
                      <m:jc m:val="centerGroup"/>
                    </m:oMathParaPr>
                    <m:oMath xmlns:m="http://schemas.openxmlformats.org/officeDocument/2006/math">
                      <m:r>
                        <a:rPr lang="en-GB" altLang="en-US" sz="2200" i="1" dirty="0" smtClean="0">
                          <a:solidFill>
                            <a:schemeClr val="bg1">
                              <a:lumMod val="10000"/>
                            </a:schemeClr>
                          </a:solidFill>
                          <a:latin typeface="Cambria Math" panose="02040503050406030204" pitchFamily="18" charset="0"/>
                        </a:rPr>
                        <m:t>			</m:t>
                      </m:r>
                      <m:r>
                        <a:rPr lang="el-GR" altLang="en-US" sz="2200" i="1" dirty="0" smtClean="0">
                          <a:solidFill>
                            <a:schemeClr val="bg1">
                              <a:lumMod val="10000"/>
                            </a:schemeClr>
                          </a:solidFill>
                          <a:latin typeface="Cambria Math" panose="02040503050406030204" pitchFamily="18" charset="0"/>
                        </a:rPr>
                        <m:t>𝜏</m:t>
                      </m:r>
                      <m:r>
                        <a:rPr lang="en-GB" altLang="en-US" sz="2200" i="1" baseline="-25000" dirty="0">
                          <a:solidFill>
                            <a:schemeClr val="bg1">
                              <a:lumMod val="10000"/>
                            </a:schemeClr>
                          </a:solidFill>
                          <a:latin typeface="Cambria Math" panose="02040503050406030204" pitchFamily="18" charset="0"/>
                        </a:rPr>
                        <m:t>𝐷</m:t>
                      </m:r>
                      <m:r>
                        <a:rPr lang="en-GB" altLang="en-US" sz="2200" i="1" dirty="0">
                          <a:solidFill>
                            <a:schemeClr val="bg1">
                              <a:lumMod val="10000"/>
                            </a:schemeClr>
                          </a:solidFill>
                          <a:latin typeface="Cambria Math" panose="02040503050406030204" pitchFamily="18" charset="0"/>
                        </a:rPr>
                        <m:t> = − </m:t>
                      </m:r>
                      <m:f>
                        <m:fPr>
                          <m:ctrlPr>
                            <a:rPr lang="en-GB" altLang="en-US" sz="2200" i="1" dirty="0">
                              <a:solidFill>
                                <a:schemeClr val="bg1">
                                  <a:lumMod val="10000"/>
                                </a:schemeClr>
                              </a:solidFill>
                              <a:latin typeface="Cambria Math" panose="02040503050406030204" pitchFamily="18" charset="0"/>
                            </a:rPr>
                          </m:ctrlPr>
                        </m:fPr>
                        <m:num>
                          <m:r>
                            <a:rPr lang="en-GB" altLang="en-US" sz="2200" b="0" i="1" dirty="0" smtClean="0">
                              <a:solidFill>
                                <a:schemeClr val="bg1">
                                  <a:lumMod val="10000"/>
                                </a:schemeClr>
                              </a:solidFill>
                              <a:latin typeface="Cambria Math" panose="02040503050406030204" pitchFamily="18" charset="0"/>
                            </a:rPr>
                            <m:t>𝑑</m:t>
                          </m:r>
                          <m:r>
                            <m:rPr>
                              <m:sty m:val="p"/>
                            </m:rPr>
                            <a:rPr lang="el-GR" altLang="en-US" sz="2200" i="0" dirty="0">
                              <a:solidFill>
                                <a:schemeClr val="bg1">
                                  <a:lumMod val="10000"/>
                                </a:schemeClr>
                              </a:solidFill>
                              <a:latin typeface="Cambria Math" panose="02040503050406030204" pitchFamily="18" charset="0"/>
                            </a:rPr>
                            <m:t>Ψ</m:t>
                          </m:r>
                          <m:d>
                            <m:dPr>
                              <m:ctrlPr>
                                <a:rPr lang="en-GB" altLang="en-US" sz="2200" i="1" dirty="0">
                                  <a:solidFill>
                                    <a:schemeClr val="bg1">
                                      <a:lumMod val="10000"/>
                                    </a:schemeClr>
                                  </a:solidFill>
                                  <a:latin typeface="Cambria Math" panose="02040503050406030204" pitchFamily="18" charset="0"/>
                                </a:rPr>
                              </m:ctrlPr>
                            </m:dPr>
                            <m:e>
                              <m:r>
                                <a:rPr lang="el-GR" altLang="en-US" sz="2200" i="1" dirty="0" err="1">
                                  <a:solidFill>
                                    <a:schemeClr val="bg1">
                                      <a:lumMod val="10000"/>
                                    </a:schemeClr>
                                  </a:solidFill>
                                  <a:latin typeface="Cambria Math" panose="02040503050406030204" pitchFamily="18" charset="0"/>
                                </a:rPr>
                                <m:t>Ω</m:t>
                              </m:r>
                            </m:e>
                          </m:d>
                        </m:num>
                        <m:den>
                          <m:r>
                            <a:rPr lang="en-GB" altLang="en-US" sz="2200" b="0" i="1" dirty="0" smtClean="0">
                              <a:solidFill>
                                <a:schemeClr val="bg1">
                                  <a:lumMod val="10000"/>
                                </a:schemeClr>
                              </a:solidFill>
                              <a:latin typeface="Cambria Math" panose="02040503050406030204" pitchFamily="18" charset="0"/>
                            </a:rPr>
                            <m:t>𝑑</m:t>
                          </m:r>
                          <m:r>
                            <m:rPr>
                              <m:sty m:val="p"/>
                            </m:rPr>
                            <a:rPr lang="en-GB" altLang="en-US" sz="2200" b="0" i="0" dirty="0" smtClean="0">
                              <a:solidFill>
                                <a:schemeClr val="bg1">
                                  <a:lumMod val="10000"/>
                                </a:schemeClr>
                              </a:solidFill>
                              <a:latin typeface="Cambria Math" panose="02040503050406030204" pitchFamily="18" charset="0"/>
                            </a:rPr>
                            <m:t>Ω</m:t>
                          </m:r>
                        </m:den>
                      </m:f>
                      <m:r>
                        <a:rPr lang="en-GB" altLang="en-US" sz="2200" i="1" dirty="0">
                          <a:solidFill>
                            <a:schemeClr val="bg1">
                              <a:lumMod val="10000"/>
                            </a:schemeClr>
                          </a:solidFill>
                          <a:latin typeface="Cambria Math" panose="02040503050406030204" pitchFamily="18" charset="0"/>
                        </a:rPr>
                        <m:t>   = </m:t>
                      </m:r>
                      <m:f>
                        <m:fPr>
                          <m:ctrlPr>
                            <a:rPr lang="en-GB" altLang="en-US" sz="2200" i="1" dirty="0">
                              <a:solidFill>
                                <a:schemeClr val="bg1">
                                  <a:lumMod val="10000"/>
                                </a:schemeClr>
                              </a:solidFill>
                              <a:latin typeface="Cambria Math" panose="02040503050406030204" pitchFamily="18" charset="0"/>
                            </a:rPr>
                          </m:ctrlPr>
                        </m:fPr>
                        <m:num>
                          <m:r>
                            <a:rPr lang="en-GB" altLang="en-US" sz="2200" i="1" dirty="0">
                              <a:solidFill>
                                <a:schemeClr val="bg1">
                                  <a:lumMod val="10000"/>
                                </a:schemeClr>
                              </a:solidFill>
                              <a:latin typeface="Cambria Math" panose="02040503050406030204" pitchFamily="18" charset="0"/>
                            </a:rPr>
                            <m:t>𝑁</m:t>
                          </m:r>
                          <m:r>
                            <a:rPr lang="en-GB" altLang="en-US" sz="2200" i="1" dirty="0">
                              <a:solidFill>
                                <a:schemeClr val="bg1">
                                  <a:lumMod val="10000"/>
                                </a:schemeClr>
                              </a:solidFill>
                              <a:latin typeface="Cambria Math" panose="02040503050406030204" pitchFamily="18" charset="0"/>
                            </a:rPr>
                            <m:t>−1</m:t>
                          </m:r>
                        </m:num>
                        <m:den>
                          <m:r>
                            <a:rPr lang="en-GB" altLang="en-US" sz="2200" i="1" dirty="0">
                              <a:solidFill>
                                <a:schemeClr val="bg1">
                                  <a:lumMod val="10000"/>
                                </a:schemeClr>
                              </a:solidFill>
                              <a:latin typeface="Cambria Math" panose="02040503050406030204" pitchFamily="18" charset="0"/>
                            </a:rPr>
                            <m:t>2</m:t>
                          </m:r>
                        </m:den>
                      </m:f>
                    </m:oMath>
                  </m:oMathPara>
                </a14:m>
                <a:endParaRPr lang="en-GB" altLang="en-US" sz="2200" dirty="0">
                  <a:solidFill>
                    <a:schemeClr val="bg1">
                      <a:lumMod val="10000"/>
                    </a:schemeClr>
                  </a:solidFill>
                </a:endParaRPr>
              </a:p>
              <a:p>
                <a:endParaRPr lang="en-GB" altLang="en-US" sz="2200" dirty="0">
                  <a:solidFill>
                    <a:schemeClr val="bg1">
                      <a:lumMod val="10000"/>
                    </a:schemeClr>
                  </a:solidFill>
                </a:endParaRPr>
              </a:p>
              <a:p>
                <a:endParaRPr lang="en-GB" altLang="en-US" sz="2200" dirty="0">
                  <a:solidFill>
                    <a:schemeClr val="bg1">
                      <a:lumMod val="10000"/>
                    </a:schemeClr>
                  </a:solidFill>
                </a:endParaRPr>
              </a:p>
              <a:p>
                <a:r>
                  <a:rPr lang="en-GB" altLang="en-US" sz="2200" dirty="0">
                    <a:solidFill>
                      <a:schemeClr val="bg1">
                        <a:lumMod val="10000"/>
                      </a:schemeClr>
                    </a:solidFill>
                  </a:rPr>
                  <a:t>In </a:t>
                </a:r>
                <a:r>
                  <a:rPr lang="en-GB" altLang="en-US" sz="2200" dirty="0" err="1">
                    <a:solidFill>
                      <a:schemeClr val="bg1">
                        <a:lumMod val="10000"/>
                      </a:schemeClr>
                    </a:solidFill>
                  </a:rPr>
                  <a:t>Matlab</a:t>
                </a:r>
                <a:r>
                  <a:rPr lang="en-GB" altLang="en-US" sz="2200" dirty="0">
                    <a:solidFill>
                      <a:schemeClr val="bg1">
                        <a:lumMod val="10000"/>
                      </a:schemeClr>
                    </a:solidFill>
                  </a:rPr>
                  <a:t>  the  function  </a:t>
                </a:r>
                <a:r>
                  <a:rPr lang="en-GB" altLang="en-US" sz="2200" dirty="0" err="1">
                    <a:solidFill>
                      <a:srgbClr val="C00000"/>
                    </a:solidFill>
                  </a:rPr>
                  <a:t>grpdelay</a:t>
                </a:r>
                <a:r>
                  <a:rPr lang="en-GB" altLang="en-US" sz="2200" dirty="0">
                    <a:solidFill>
                      <a:srgbClr val="C00000"/>
                    </a:solidFill>
                  </a:rPr>
                  <a:t>(</a:t>
                </a:r>
                <a:r>
                  <a:rPr lang="en-GB" altLang="en-US" sz="2200" dirty="0" err="1">
                    <a:solidFill>
                      <a:srgbClr val="C00000"/>
                    </a:solidFill>
                  </a:rPr>
                  <a:t>b,a</a:t>
                </a:r>
                <a:r>
                  <a:rPr lang="en-GB" altLang="en-US" sz="2200" dirty="0">
                    <a:solidFill>
                      <a:srgbClr val="C00000"/>
                    </a:solidFill>
                  </a:rPr>
                  <a:t>)</a:t>
                </a:r>
                <a:r>
                  <a:rPr lang="en-GB" altLang="en-US" sz="2200" dirty="0">
                    <a:solidFill>
                      <a:schemeClr val="bg1">
                        <a:lumMod val="10000"/>
                      </a:schemeClr>
                    </a:solidFill>
                  </a:rPr>
                  <a:t>  will compute  the  group delay of a digital filter  where the  vectors  ‘b’ and ‘a’  are the coefficient vectors for the digital filter.</a:t>
                </a:r>
              </a:p>
              <a:p>
                <a:endParaRPr lang="en-GB" altLang="en-US" sz="2200" dirty="0">
                  <a:solidFill>
                    <a:schemeClr val="bg1">
                      <a:lumMod val="10000"/>
                    </a:schemeClr>
                  </a:solidFill>
                </a:endParaRPr>
              </a:p>
              <a:p>
                <a:r>
                  <a:rPr lang="en-GB" altLang="en-US" sz="2200" b="1" dirty="0">
                    <a:solidFill>
                      <a:srgbClr val="0070C0"/>
                    </a:solidFill>
                  </a:rPr>
                  <a:t>Example:</a:t>
                </a:r>
                <a:r>
                  <a:rPr lang="en-GB" altLang="en-US" sz="2200" dirty="0">
                    <a:solidFill>
                      <a:schemeClr val="bg1">
                        <a:lumMod val="10000"/>
                      </a:schemeClr>
                    </a:solidFill>
                  </a:rPr>
                  <a:t>  Let </a:t>
                </a:r>
                <a14:m>
                  <m:oMath xmlns:m="http://schemas.openxmlformats.org/officeDocument/2006/math">
                    <m:r>
                      <a:rPr lang="en-GB" altLang="en-US" sz="2200" i="1" dirty="0" smtClean="0">
                        <a:solidFill>
                          <a:schemeClr val="bg1">
                            <a:lumMod val="10000"/>
                          </a:schemeClr>
                        </a:solidFill>
                        <a:latin typeface="Cambria Math" panose="02040503050406030204" pitchFamily="18" charset="0"/>
                      </a:rPr>
                      <m:t>h</m:t>
                    </m:r>
                    <m:r>
                      <a:rPr lang="en-GB" altLang="en-US" sz="2200" i="1" dirty="0" smtClean="0">
                        <a:solidFill>
                          <a:schemeClr val="bg1">
                            <a:lumMod val="10000"/>
                          </a:schemeClr>
                        </a:solidFill>
                        <a:latin typeface="Cambria Math" panose="02040503050406030204" pitchFamily="18" charset="0"/>
                      </a:rPr>
                      <m:t>[</m:t>
                    </m:r>
                    <m:r>
                      <a:rPr lang="en-GB" altLang="en-US" sz="2200" i="1" dirty="0" smtClean="0">
                        <a:solidFill>
                          <a:schemeClr val="bg1">
                            <a:lumMod val="10000"/>
                          </a:schemeClr>
                        </a:solidFill>
                        <a:latin typeface="Cambria Math" panose="02040503050406030204" pitchFamily="18" charset="0"/>
                      </a:rPr>
                      <m:t>𝑛</m:t>
                    </m:r>
                    <m:r>
                      <a:rPr lang="en-GB" altLang="en-US" sz="2200" i="1" dirty="0" smtClean="0">
                        <a:solidFill>
                          <a:schemeClr val="bg1">
                            <a:lumMod val="10000"/>
                          </a:schemeClr>
                        </a:solidFill>
                        <a:latin typeface="Cambria Math" panose="02040503050406030204" pitchFamily="18" charset="0"/>
                      </a:rPr>
                      <m:t>]= [ 1 2 3 3 2 1 ]   </m:t>
                    </m:r>
                  </m:oMath>
                </a14:m>
                <a:r>
                  <a:rPr lang="en-GB" altLang="en-US" sz="2200" dirty="0">
                    <a:solidFill>
                      <a:schemeClr val="bg1">
                        <a:lumMod val="10000"/>
                      </a:schemeClr>
                    </a:solidFill>
                  </a:rPr>
                  <a:t>with </a:t>
                </a:r>
                <a14:m>
                  <m:oMath xmlns:m="http://schemas.openxmlformats.org/officeDocument/2006/math">
                    <m:r>
                      <a:rPr lang="en-GB" altLang="en-US" sz="2200" i="1" dirty="0" smtClean="0">
                        <a:solidFill>
                          <a:schemeClr val="bg1">
                            <a:lumMod val="10000"/>
                          </a:schemeClr>
                        </a:solidFill>
                        <a:latin typeface="Cambria Math" panose="02040503050406030204" pitchFamily="18" charset="0"/>
                      </a:rPr>
                      <m:t>𝑁</m:t>
                    </m:r>
                    <m:r>
                      <a:rPr lang="en-GB" altLang="en-US" sz="2200" i="1" dirty="0" smtClean="0">
                        <a:solidFill>
                          <a:schemeClr val="bg1">
                            <a:lumMod val="10000"/>
                          </a:schemeClr>
                        </a:solidFill>
                        <a:latin typeface="Cambria Math" panose="02040503050406030204" pitchFamily="18" charset="0"/>
                      </a:rPr>
                      <m:t>=6  </m:t>
                    </m:r>
                  </m:oMath>
                </a14:m>
                <a:r>
                  <a:rPr lang="en-GB" altLang="en-US" sz="2200" dirty="0">
                    <a:solidFill>
                      <a:schemeClr val="bg1">
                        <a:lumMod val="10000"/>
                      </a:schemeClr>
                    </a:solidFill>
                  </a:rPr>
                  <a:t>show theoretically that the Group Delay  </a:t>
                </a:r>
                <a14:m>
                  <m:oMath xmlns:m="http://schemas.openxmlformats.org/officeDocument/2006/math">
                    <m:sSub>
                      <m:sSubPr>
                        <m:ctrlPr>
                          <a:rPr lang="en-GB" altLang="en-US" sz="2200" i="1" dirty="0" smtClean="0">
                            <a:solidFill>
                              <a:schemeClr val="bg1">
                                <a:lumMod val="10000"/>
                              </a:schemeClr>
                            </a:solidFill>
                            <a:latin typeface="Cambria Math" panose="02040503050406030204" pitchFamily="18" charset="0"/>
                          </a:rPr>
                        </m:ctrlPr>
                      </m:sSubPr>
                      <m:e>
                        <m:r>
                          <a:rPr lang="en-GB" altLang="en-US" sz="2200" i="1" dirty="0" smtClean="0">
                            <a:solidFill>
                              <a:schemeClr val="bg1">
                                <a:lumMod val="10000"/>
                              </a:schemeClr>
                            </a:solidFill>
                            <a:latin typeface="Cambria Math" panose="02040503050406030204" pitchFamily="18" charset="0"/>
                          </a:rPr>
                          <m:t>𝜏</m:t>
                        </m:r>
                      </m:e>
                      <m:sub>
                        <m:r>
                          <a:rPr lang="en-GB" altLang="en-US" sz="2200" b="0" i="1" dirty="0" smtClean="0">
                            <a:solidFill>
                              <a:schemeClr val="bg1">
                                <a:lumMod val="10000"/>
                              </a:schemeClr>
                            </a:solidFill>
                            <a:latin typeface="Cambria Math" panose="02040503050406030204" pitchFamily="18" charset="0"/>
                          </a:rPr>
                          <m:t>𝐷</m:t>
                        </m:r>
                      </m:sub>
                    </m:sSub>
                    <m:r>
                      <a:rPr lang="en-GB" altLang="en-US" sz="2200" b="0" i="1" dirty="0" smtClean="0">
                        <a:solidFill>
                          <a:schemeClr val="bg1">
                            <a:lumMod val="10000"/>
                          </a:schemeClr>
                        </a:solidFill>
                        <a:latin typeface="Cambria Math" panose="02040503050406030204" pitchFamily="18" charset="0"/>
                      </a:rPr>
                      <m:t>=</m:t>
                    </m:r>
                    <m:r>
                      <a:rPr lang="en-GB" altLang="en-US" sz="2200" i="1" dirty="0" smtClean="0">
                        <a:solidFill>
                          <a:schemeClr val="bg1">
                            <a:lumMod val="10000"/>
                          </a:schemeClr>
                        </a:solidFill>
                        <a:latin typeface="Cambria Math" panose="02040503050406030204" pitchFamily="18" charset="0"/>
                      </a:rPr>
                      <m:t> </m:t>
                    </m:r>
                    <m:r>
                      <a:rPr lang="en-GB" altLang="en-US" sz="2200" i="1" dirty="0">
                        <a:solidFill>
                          <a:schemeClr val="bg1">
                            <a:lumMod val="10000"/>
                          </a:schemeClr>
                        </a:solidFill>
                        <a:latin typeface="Cambria Math" panose="02040503050406030204" pitchFamily="18" charset="0"/>
                      </a:rPr>
                      <m:t>2.5</m:t>
                    </m:r>
                  </m:oMath>
                </a14:m>
                <a:r>
                  <a:rPr lang="en-GB" altLang="en-US" sz="2200" dirty="0">
                    <a:solidFill>
                      <a:schemeClr val="bg1">
                        <a:lumMod val="10000"/>
                      </a:schemeClr>
                    </a:solidFill>
                  </a:rPr>
                  <a:t>.  Confirm this with </a:t>
                </a:r>
                <a:r>
                  <a:rPr lang="en-GB" altLang="en-US" sz="2200" dirty="0" err="1">
                    <a:solidFill>
                      <a:srgbClr val="C00000"/>
                    </a:solidFill>
                  </a:rPr>
                  <a:t>grpdelay</a:t>
                </a:r>
                <a:r>
                  <a:rPr lang="en-GB" altLang="en-US" sz="2200" dirty="0">
                    <a:solidFill>
                      <a:srgbClr val="C00000"/>
                    </a:solidFill>
                  </a:rPr>
                  <a:t>(h,1)</a:t>
                </a:r>
                <a:r>
                  <a:rPr lang="en-GB" altLang="en-US" sz="2200" dirty="0">
                    <a:solidFill>
                      <a:schemeClr val="bg1">
                        <a:lumMod val="10000"/>
                      </a:schemeClr>
                    </a:solidFill>
                  </a:rPr>
                  <a:t>  in </a:t>
                </a:r>
                <a:r>
                  <a:rPr lang="en-GB" altLang="en-US" sz="2200" dirty="0" err="1">
                    <a:solidFill>
                      <a:schemeClr val="bg1">
                        <a:lumMod val="10000"/>
                      </a:schemeClr>
                    </a:solidFill>
                  </a:rPr>
                  <a:t>Matlab</a:t>
                </a:r>
                <a:r>
                  <a:rPr lang="en-GB" altLang="en-US" sz="2200" dirty="0">
                    <a:solidFill>
                      <a:schemeClr val="bg1">
                        <a:lumMod val="10000"/>
                      </a:schemeClr>
                    </a:solidFill>
                  </a:rPr>
                  <a:t>.</a:t>
                </a:r>
              </a:p>
              <a:p>
                <a:endParaRPr lang="en-GB" altLang="en-US" sz="2200" dirty="0">
                  <a:solidFill>
                    <a:schemeClr val="bg1">
                      <a:lumMod val="10000"/>
                    </a:schemeClr>
                  </a:solidFill>
                </a:endParaRPr>
              </a:p>
              <a:p>
                <a:endParaRPr lang="en-GB" altLang="en-US" sz="2200" dirty="0">
                  <a:solidFill>
                    <a:schemeClr val="bg1">
                      <a:lumMod val="10000"/>
                    </a:schemeClr>
                  </a:solidFill>
                </a:endParaRPr>
              </a:p>
              <a:p>
                <a:pPr marL="342900" lvl="0" indent="-342900" algn="just" defTabSz="914400" fontAlgn="base">
                  <a:lnSpc>
                    <a:spcPct val="90000"/>
                  </a:lnSpc>
                  <a:spcBef>
                    <a:spcPct val="20000"/>
                  </a:spcBef>
                  <a:spcAft>
                    <a:spcPct val="0"/>
                  </a:spcAft>
                  <a:buFontTx/>
                  <a:buChar char="•"/>
                </a:pPr>
                <a:endParaRPr lang="en-GB" altLang="en-US" sz="2800" kern="0" dirty="0">
                  <a:solidFill>
                    <a:srgbClr val="000000"/>
                  </a:solidFill>
                </a:endParaRPr>
              </a:p>
            </p:txBody>
          </p:sp>
        </mc:Choice>
        <mc:Fallback xmlns="">
          <p:sp>
            <p:nvSpPr>
              <p:cNvPr id="20" name="TextBox 19">
                <a:extLst>
                  <a:ext uri="{FF2B5EF4-FFF2-40B4-BE49-F238E27FC236}">
                    <a16:creationId xmlns:a16="http://schemas.microsoft.com/office/drawing/2014/main" id="{EADF9187-512E-DB4D-A4BE-6124B822FF26}"/>
                  </a:ext>
                </a:extLst>
              </p:cNvPr>
              <p:cNvSpPr txBox="1">
                <a:spLocks noRot="1" noChangeAspect="1" noMove="1" noResize="1" noEditPoints="1" noAdjustHandles="1" noChangeArrowheads="1" noChangeShapeType="1" noTextEdit="1"/>
              </p:cNvSpPr>
              <p:nvPr/>
            </p:nvSpPr>
            <p:spPr>
              <a:xfrm>
                <a:off x="1120457" y="1120140"/>
                <a:ext cx="10945813" cy="6608348"/>
              </a:xfrm>
              <a:prstGeom prst="rect">
                <a:avLst/>
              </a:prstGeom>
              <a:blipFill>
                <a:blip r:embed="rId2"/>
                <a:stretch>
                  <a:fillRect l="-696" t="-76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41120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Linear Phase Example</a:t>
            </a:r>
          </a:p>
        </p:txBody>
      </p:sp>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CEA37723-3CBE-C641-AFF0-A40D129CDDA4}"/>
              </a:ext>
            </a:extLst>
          </p:cNvPr>
          <p:cNvSpPr txBox="1"/>
          <p:nvPr/>
        </p:nvSpPr>
        <p:spPr>
          <a:xfrm>
            <a:off x="4926330" y="2947705"/>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F8E541B3-3F7E-B741-AC12-EDB3A50D5DD5}"/>
                  </a:ext>
                </a:extLst>
              </p:cNvPr>
              <p:cNvSpPr txBox="1">
                <a:spLocks/>
              </p:cNvSpPr>
              <p:nvPr/>
            </p:nvSpPr>
            <p:spPr>
              <a:xfrm>
                <a:off x="1246187" y="1280159"/>
                <a:ext cx="9772333" cy="5389845"/>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GB" altLang="en-US" dirty="0">
                    <a:solidFill>
                      <a:srgbClr val="000000"/>
                    </a:solidFill>
                  </a:rPr>
                  <a:t>Given: </a:t>
                </a:r>
              </a:p>
              <a:p>
                <a:pPr>
                  <a:buFontTx/>
                  <a:buNone/>
                </a:pPr>
                <a14:m>
                  <m:oMathPara xmlns:m="http://schemas.openxmlformats.org/officeDocument/2006/math">
                    <m:oMathParaPr>
                      <m:jc m:val="centerGroup"/>
                    </m:oMathParaPr>
                    <m:oMath xmlns:m="http://schemas.openxmlformats.org/officeDocument/2006/math">
                      <m:r>
                        <a:rPr lang="en-GB" altLang="en-US" i="1" dirty="0" smtClean="0">
                          <a:solidFill>
                            <a:srgbClr val="000000"/>
                          </a:solidFill>
                          <a:latin typeface="Cambria Math" panose="02040503050406030204" pitchFamily="18" charset="0"/>
                        </a:rPr>
                        <m:t>h</m:t>
                      </m:r>
                      <m:r>
                        <a:rPr lang="en-GB" altLang="en-US" i="1" dirty="0" smtClean="0">
                          <a:solidFill>
                            <a:srgbClr val="000000"/>
                          </a:solidFill>
                          <a:latin typeface="Cambria Math" panose="02040503050406030204" pitchFamily="18" charset="0"/>
                        </a:rPr>
                        <m:t>[</m:t>
                      </m:r>
                      <m:r>
                        <a:rPr lang="en-GB" altLang="en-US" i="1" dirty="0" smtClean="0">
                          <a:solidFill>
                            <a:srgbClr val="000000"/>
                          </a:solidFill>
                          <a:latin typeface="Cambria Math" panose="02040503050406030204" pitchFamily="18" charset="0"/>
                        </a:rPr>
                        <m:t>𝑛</m:t>
                      </m:r>
                      <m:r>
                        <a:rPr lang="en-GB" altLang="en-US" i="1" dirty="0" smtClean="0">
                          <a:solidFill>
                            <a:srgbClr val="000000"/>
                          </a:solidFill>
                          <a:latin typeface="Cambria Math" panose="02040503050406030204" pitchFamily="18" charset="0"/>
                        </a:rPr>
                        <m:t>]= [ </m:t>
                      </m:r>
                      <m:r>
                        <a:rPr lang="en-GB" altLang="en-US" b="1" i="1" u="sng" dirty="0" smtClean="0">
                          <a:solidFill>
                            <a:srgbClr val="000000"/>
                          </a:solidFill>
                          <a:latin typeface="Cambria Math" panose="02040503050406030204" pitchFamily="18" charset="0"/>
                        </a:rPr>
                        <m:t>𝟏</m:t>
                      </m:r>
                      <m:r>
                        <a:rPr lang="en-GB" altLang="en-US" i="1" dirty="0" smtClean="0">
                          <a:solidFill>
                            <a:srgbClr val="000000"/>
                          </a:solidFill>
                          <a:latin typeface="Cambria Math" panose="02040503050406030204" pitchFamily="18" charset="0"/>
                        </a:rPr>
                        <m:t> 2 1]</m:t>
                      </m:r>
                    </m:oMath>
                  </m:oMathPara>
                </a14:m>
                <a:endParaRPr lang="en-GB" altLang="en-US" dirty="0">
                  <a:solidFill>
                    <a:srgbClr val="000000"/>
                  </a:solidFill>
                </a:endParaRPr>
              </a:p>
              <a:p>
                <a:pPr>
                  <a:buFontTx/>
                  <a:buNone/>
                </a:pPr>
                <a14:m>
                  <m:oMathPara xmlns:m="http://schemas.openxmlformats.org/officeDocument/2006/math">
                    <m:oMathParaPr>
                      <m:jc m:val="centerGroup"/>
                    </m:oMathParaPr>
                    <m:oMath xmlns:m="http://schemas.openxmlformats.org/officeDocument/2006/math">
                      <m:r>
                        <a:rPr lang="en-GB" altLang="en-US" i="1" dirty="0" smtClean="0">
                          <a:solidFill>
                            <a:srgbClr val="000000"/>
                          </a:solidFill>
                          <a:latin typeface="Cambria Math" panose="02040503050406030204" pitchFamily="18" charset="0"/>
                        </a:rPr>
                        <m:t>𝑥</m:t>
                      </m:r>
                      <m:r>
                        <a:rPr lang="en-GB" altLang="en-US" i="1" dirty="0" smtClean="0">
                          <a:solidFill>
                            <a:srgbClr val="000000"/>
                          </a:solidFill>
                          <a:latin typeface="Cambria Math" panose="02040503050406030204" pitchFamily="18" charset="0"/>
                        </a:rPr>
                        <m:t>[</m:t>
                      </m:r>
                      <m:r>
                        <a:rPr lang="en-GB" altLang="en-US" i="1" dirty="0" smtClean="0">
                          <a:solidFill>
                            <a:srgbClr val="000000"/>
                          </a:solidFill>
                          <a:latin typeface="Cambria Math" panose="02040503050406030204" pitchFamily="18" charset="0"/>
                        </a:rPr>
                        <m:t>𝑛</m:t>
                      </m:r>
                      <m:r>
                        <a:rPr lang="en-GB" altLang="en-US" i="1" dirty="0" smtClean="0">
                          <a:solidFill>
                            <a:srgbClr val="000000"/>
                          </a:solidFill>
                          <a:latin typeface="Cambria Math" panose="02040503050406030204" pitchFamily="18" charset="0"/>
                        </a:rPr>
                        <m:t>]= </m:t>
                      </m:r>
                      <m:r>
                        <m:rPr>
                          <m:sty m:val="p"/>
                        </m:rPr>
                        <a:rPr lang="en-GB" altLang="en-US" i="1" dirty="0" smtClean="0">
                          <a:solidFill>
                            <a:srgbClr val="000000"/>
                          </a:solidFill>
                          <a:latin typeface="Cambria Math" panose="02040503050406030204" pitchFamily="18" charset="0"/>
                        </a:rPr>
                        <m:t>cos</m:t>
                      </m:r>
                      <m:r>
                        <a:rPr lang="en-GB" altLang="en-US" i="1" dirty="0" smtClean="0">
                          <a:solidFill>
                            <a:srgbClr val="000000"/>
                          </a:solidFill>
                          <a:latin typeface="Cambria Math" panose="02040503050406030204" pitchFamily="18" charset="0"/>
                        </a:rPr>
                        <m:t>⁡(</m:t>
                      </m:r>
                      <m:r>
                        <a:rPr lang="en-GB" altLang="en-US" b="0" i="1" dirty="0" smtClean="0">
                          <a:solidFill>
                            <a:srgbClr val="000000"/>
                          </a:solidFill>
                          <a:latin typeface="Cambria Math" panose="02040503050406030204" pitchFamily="18" charset="0"/>
                        </a:rPr>
                        <m:t>𝜋</m:t>
                      </m:r>
                      <m:r>
                        <a:rPr lang="en-GB" altLang="en-US" i="1" dirty="0" smtClean="0">
                          <a:solidFill>
                            <a:srgbClr val="000000"/>
                          </a:solidFill>
                          <a:latin typeface="Cambria Math" panose="02040503050406030204" pitchFamily="18" charset="0"/>
                        </a:rPr>
                        <m:t>𝑛</m:t>
                      </m:r>
                      <m:r>
                        <a:rPr lang="en-GB" altLang="en-US" i="1" dirty="0" smtClean="0">
                          <a:solidFill>
                            <a:srgbClr val="000000"/>
                          </a:solidFill>
                          <a:latin typeface="Cambria Math" panose="02040503050406030204" pitchFamily="18" charset="0"/>
                        </a:rPr>
                        <m:t>/2) + </m:t>
                      </m:r>
                      <m:r>
                        <m:rPr>
                          <m:sty m:val="p"/>
                        </m:rPr>
                        <a:rPr lang="en-GB" altLang="en-US" i="1" dirty="0" smtClean="0">
                          <a:solidFill>
                            <a:srgbClr val="000000"/>
                          </a:solidFill>
                          <a:latin typeface="Cambria Math" panose="02040503050406030204" pitchFamily="18" charset="0"/>
                        </a:rPr>
                        <m:t>cos</m:t>
                      </m:r>
                      <m:r>
                        <a:rPr lang="en-GB" altLang="en-US" i="1" dirty="0" smtClean="0">
                          <a:solidFill>
                            <a:srgbClr val="000000"/>
                          </a:solidFill>
                          <a:latin typeface="Cambria Math" panose="02040503050406030204" pitchFamily="18" charset="0"/>
                        </a:rPr>
                        <m:t>⁡(</m:t>
                      </m:r>
                      <m:r>
                        <a:rPr lang="en-GB" altLang="en-US" b="0" i="1" dirty="0" smtClean="0">
                          <a:solidFill>
                            <a:srgbClr val="000000"/>
                          </a:solidFill>
                          <a:latin typeface="Cambria Math" panose="02040503050406030204" pitchFamily="18" charset="0"/>
                        </a:rPr>
                        <m:t>𝜋</m:t>
                      </m:r>
                      <m:r>
                        <a:rPr lang="en-GB" altLang="en-US" i="1" dirty="0" smtClean="0">
                          <a:solidFill>
                            <a:srgbClr val="000000"/>
                          </a:solidFill>
                          <a:latin typeface="Cambria Math" panose="02040503050406030204" pitchFamily="18" charset="0"/>
                        </a:rPr>
                        <m:t> </m:t>
                      </m:r>
                      <m:r>
                        <a:rPr lang="en-GB" altLang="en-US" i="1" dirty="0" smtClean="0">
                          <a:solidFill>
                            <a:srgbClr val="000000"/>
                          </a:solidFill>
                          <a:latin typeface="Cambria Math" panose="02040503050406030204" pitchFamily="18" charset="0"/>
                        </a:rPr>
                        <m:t>𝑛</m:t>
                      </m:r>
                      <m:r>
                        <a:rPr lang="en-GB" altLang="en-US" i="1" dirty="0" smtClean="0">
                          <a:solidFill>
                            <a:srgbClr val="000000"/>
                          </a:solidFill>
                          <a:latin typeface="Cambria Math" panose="02040503050406030204" pitchFamily="18" charset="0"/>
                        </a:rPr>
                        <m:t> /4)</m:t>
                      </m:r>
                    </m:oMath>
                  </m:oMathPara>
                </a14:m>
                <a:endParaRPr lang="en-GB" altLang="en-US" dirty="0">
                  <a:solidFill>
                    <a:srgbClr val="000000"/>
                  </a:solidFill>
                </a:endParaRPr>
              </a:p>
              <a:p>
                <a:pPr>
                  <a:buFontTx/>
                  <a:buNone/>
                </a:pPr>
                <a:r>
                  <a:rPr lang="en-GB" altLang="en-US" dirty="0">
                    <a:solidFill>
                      <a:srgbClr val="000000"/>
                    </a:solidFill>
                  </a:rPr>
                  <a:t>What is the group delay ? </a:t>
                </a:r>
              </a:p>
              <a:p>
                <a:pPr>
                  <a:buFontTx/>
                  <a:buNone/>
                </a:pPr>
                <a:r>
                  <a:rPr lang="en-GB" altLang="en-US" dirty="0">
                    <a:solidFill>
                      <a:srgbClr val="000000"/>
                    </a:solidFill>
                  </a:rPr>
                  <a:t>Validate your answer by computing the steady state response:</a:t>
                </a:r>
              </a:p>
              <a:p>
                <a:pPr>
                  <a:buFontTx/>
                  <a:buNone/>
                </a:pPr>
                <a14:m>
                  <m:oMathPara xmlns:m="http://schemas.openxmlformats.org/officeDocument/2006/math">
                    <m:oMathParaPr>
                      <m:jc m:val="centerGroup"/>
                    </m:oMathParaPr>
                    <m:oMath xmlns:m="http://schemas.openxmlformats.org/officeDocument/2006/math">
                      <m:r>
                        <a:rPr lang="en-GB" altLang="en-US" i="1" dirty="0" smtClean="0">
                          <a:solidFill>
                            <a:srgbClr val="000000"/>
                          </a:solidFill>
                          <a:latin typeface="Cambria Math" panose="02040503050406030204" pitchFamily="18" charset="0"/>
                        </a:rPr>
                        <m:t>𝑦</m:t>
                      </m:r>
                      <m:r>
                        <a:rPr lang="en-GB" altLang="en-US" i="1" dirty="0" smtClean="0">
                          <a:solidFill>
                            <a:srgbClr val="000000"/>
                          </a:solidFill>
                          <a:latin typeface="Cambria Math" panose="02040503050406030204" pitchFamily="18" charset="0"/>
                        </a:rPr>
                        <m:t>[</m:t>
                      </m:r>
                      <m:r>
                        <a:rPr lang="en-GB" altLang="en-US" i="1" dirty="0" smtClean="0">
                          <a:solidFill>
                            <a:srgbClr val="000000"/>
                          </a:solidFill>
                          <a:latin typeface="Cambria Math" panose="02040503050406030204" pitchFamily="18" charset="0"/>
                        </a:rPr>
                        <m:t>𝑛</m:t>
                      </m:r>
                      <m:r>
                        <a:rPr lang="en-GB" altLang="en-US" i="1" dirty="0" smtClean="0">
                          <a:solidFill>
                            <a:srgbClr val="000000"/>
                          </a:solidFill>
                          <a:latin typeface="Cambria Math" panose="02040503050406030204" pitchFamily="18" charset="0"/>
                        </a:rPr>
                        <m:t>]=</m:t>
                      </m:r>
                      <m:r>
                        <a:rPr lang="en-GB" altLang="en-US" i="1" dirty="0" smtClean="0">
                          <a:solidFill>
                            <a:srgbClr val="000000"/>
                          </a:solidFill>
                          <a:latin typeface="Cambria Math" panose="02040503050406030204" pitchFamily="18" charset="0"/>
                        </a:rPr>
                        <m:t>h</m:t>
                      </m:r>
                      <m:r>
                        <a:rPr lang="en-GB" altLang="en-US" i="1" dirty="0" smtClean="0">
                          <a:solidFill>
                            <a:srgbClr val="000000"/>
                          </a:solidFill>
                          <a:latin typeface="Cambria Math" panose="02040503050406030204" pitchFamily="18" charset="0"/>
                        </a:rPr>
                        <m:t>[</m:t>
                      </m:r>
                      <m:r>
                        <a:rPr lang="en-GB" altLang="en-US" i="1" dirty="0" smtClean="0">
                          <a:solidFill>
                            <a:srgbClr val="000000"/>
                          </a:solidFill>
                          <a:latin typeface="Cambria Math" panose="02040503050406030204" pitchFamily="18" charset="0"/>
                        </a:rPr>
                        <m:t>𝑛</m:t>
                      </m:r>
                      <m:r>
                        <a:rPr lang="en-GB" altLang="en-US" i="1" dirty="0" smtClean="0">
                          <a:solidFill>
                            <a:srgbClr val="000000"/>
                          </a:solidFill>
                          <a:latin typeface="Cambria Math" panose="02040503050406030204" pitchFamily="18" charset="0"/>
                        </a:rPr>
                        <m:t>]∗</m:t>
                      </m:r>
                      <m:r>
                        <a:rPr lang="en-GB" altLang="en-US" i="1" dirty="0" smtClean="0">
                          <a:solidFill>
                            <a:srgbClr val="000000"/>
                          </a:solidFill>
                          <a:latin typeface="Cambria Math" panose="02040503050406030204" pitchFamily="18" charset="0"/>
                        </a:rPr>
                        <m:t>𝑥</m:t>
                      </m:r>
                      <m:r>
                        <a:rPr lang="en-GB" altLang="en-US" i="1" dirty="0" smtClean="0">
                          <a:solidFill>
                            <a:srgbClr val="000000"/>
                          </a:solidFill>
                          <a:latin typeface="Cambria Math" panose="02040503050406030204" pitchFamily="18" charset="0"/>
                        </a:rPr>
                        <m:t>[</m:t>
                      </m:r>
                      <m:r>
                        <a:rPr lang="en-GB" altLang="en-US" i="1" dirty="0" smtClean="0">
                          <a:solidFill>
                            <a:srgbClr val="000000"/>
                          </a:solidFill>
                          <a:latin typeface="Cambria Math" panose="02040503050406030204" pitchFamily="18" charset="0"/>
                        </a:rPr>
                        <m:t>𝑛</m:t>
                      </m:r>
                      <m:r>
                        <a:rPr lang="en-GB" altLang="en-US" i="1" dirty="0" smtClean="0">
                          <a:solidFill>
                            <a:srgbClr val="000000"/>
                          </a:solidFill>
                          <a:latin typeface="Cambria Math" panose="02040503050406030204" pitchFamily="18" charset="0"/>
                        </a:rPr>
                        <m:t>]  </m:t>
                      </m:r>
                    </m:oMath>
                  </m:oMathPara>
                </a14:m>
                <a:endParaRPr lang="en-GB" altLang="en-US" dirty="0">
                  <a:solidFill>
                    <a:srgbClr val="000000"/>
                  </a:solidFill>
                </a:endParaRPr>
              </a:p>
              <a:p>
                <a:pPr>
                  <a:buFontTx/>
                  <a:buNone/>
                </a:pPr>
                <a:r>
                  <a:rPr lang="en-GB" altLang="en-US" dirty="0">
                    <a:solidFill>
                      <a:srgbClr val="000000"/>
                    </a:solidFill>
                  </a:rPr>
                  <a:t> </a:t>
                </a:r>
              </a:p>
            </p:txBody>
          </p:sp>
        </mc:Choice>
        <mc:Fallback>
          <p:sp>
            <p:nvSpPr>
              <p:cNvPr id="6" name="Content Placeholder 2">
                <a:extLst>
                  <a:ext uri="{FF2B5EF4-FFF2-40B4-BE49-F238E27FC236}">
                    <a16:creationId xmlns:a16="http://schemas.microsoft.com/office/drawing/2014/main" id="{F8E541B3-3F7E-B741-AC12-EDB3A50D5DD5}"/>
                  </a:ext>
                </a:extLst>
              </p:cNvPr>
              <p:cNvSpPr txBox="1">
                <a:spLocks noRot="1" noChangeAspect="1" noMove="1" noResize="1" noEditPoints="1" noAdjustHandles="1" noChangeArrowheads="1" noChangeShapeType="1" noTextEdit="1"/>
              </p:cNvSpPr>
              <p:nvPr/>
            </p:nvSpPr>
            <p:spPr>
              <a:xfrm>
                <a:off x="1246187" y="1280159"/>
                <a:ext cx="9772333" cy="5389845"/>
              </a:xfrm>
              <a:prstGeom prst="rect">
                <a:avLst/>
              </a:prstGeom>
              <a:blipFill>
                <a:blip r:embed="rId2"/>
                <a:stretch>
                  <a:fillRect l="-1167" t="-469"/>
                </a:stretch>
              </a:blipFill>
            </p:spPr>
            <p:txBody>
              <a:bodyPr/>
              <a:lstStyle/>
              <a:p>
                <a:r>
                  <a:rPr lang="en-US">
                    <a:noFill/>
                  </a:rPr>
                  <a:t> </a:t>
                </a:r>
              </a:p>
            </p:txBody>
          </p:sp>
        </mc:Fallback>
      </mc:AlternateContent>
    </p:spTree>
    <p:extLst>
      <p:ext uri="{BB962C8B-B14F-4D97-AF65-F5344CB8AC3E}">
        <p14:creationId xmlns:p14="http://schemas.microsoft.com/office/powerpoint/2010/main" val="2005163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Selection between FIR and IIR</a:t>
            </a:r>
          </a:p>
        </p:txBody>
      </p:sp>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CEA37723-3CBE-C641-AFF0-A40D129CDDA4}"/>
              </a:ext>
            </a:extLst>
          </p:cNvPr>
          <p:cNvSpPr txBox="1"/>
          <p:nvPr/>
        </p:nvSpPr>
        <p:spPr>
          <a:xfrm>
            <a:off x="4926330" y="2947705"/>
            <a:ext cx="184731" cy="369332"/>
          </a:xfrm>
          <a:prstGeom prst="rect">
            <a:avLst/>
          </a:prstGeom>
          <a:noFill/>
        </p:spPr>
        <p:txBody>
          <a:bodyPr wrap="none" rtlCol="0">
            <a:spAutoFit/>
          </a:bodyPr>
          <a:lstStyle/>
          <a:p>
            <a:endParaRPr lang="en-US" dirty="0"/>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086167" y="111446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Font typeface="Arial" panose="020B0604020202020204" pitchFamily="34" charset="0"/>
              <a:buChar char="•"/>
            </a:pPr>
            <a:r>
              <a:rPr lang="en-GB" altLang="en-US" sz="2200" dirty="0">
                <a:solidFill>
                  <a:srgbClr val="000000"/>
                </a:solidFill>
              </a:rPr>
              <a:t>FIR filters provide exact linear phase response providing the </a:t>
            </a:r>
            <a:r>
              <a:rPr lang="en-GB" altLang="en-US" sz="2200" u="sng" dirty="0">
                <a:solidFill>
                  <a:srgbClr val="0070C0"/>
                </a:solidFill>
              </a:rPr>
              <a:t>impulse response is SYMMETRIC</a:t>
            </a:r>
            <a:r>
              <a:rPr lang="en-GB" altLang="en-US" sz="2200" dirty="0">
                <a:solidFill>
                  <a:srgbClr val="0070C0"/>
                </a:solidFill>
              </a:rPr>
              <a:t>. </a:t>
            </a:r>
          </a:p>
          <a:p>
            <a:pPr>
              <a:lnSpc>
                <a:spcPct val="100000"/>
              </a:lnSpc>
              <a:spcBef>
                <a:spcPts val="0"/>
              </a:spcBef>
              <a:buFont typeface="Arial" panose="020B0604020202020204" pitchFamily="34" charset="0"/>
              <a:buChar char="•"/>
            </a:pPr>
            <a:endParaRPr lang="en-GB" altLang="en-US" sz="2200" dirty="0">
              <a:solidFill>
                <a:srgbClr val="000000"/>
              </a:solidFill>
            </a:endParaRPr>
          </a:p>
          <a:p>
            <a:pPr marL="342900" indent="-342900">
              <a:lnSpc>
                <a:spcPct val="100000"/>
              </a:lnSpc>
              <a:spcBef>
                <a:spcPts val="0"/>
              </a:spcBef>
              <a:buFont typeface="Arial" panose="020B0604020202020204" pitchFamily="34" charset="0"/>
              <a:buChar char="•"/>
            </a:pPr>
            <a:r>
              <a:rPr lang="en-GB" altLang="en-US" sz="2200" dirty="0">
                <a:solidFill>
                  <a:srgbClr val="000000"/>
                </a:solidFill>
              </a:rPr>
              <a:t>The implication here is that no phase distortion will result which is important in applications such as data transmission, biomedicine, digital audio and image processing. The phase response of IIR filters are nonlinear.</a:t>
            </a:r>
          </a:p>
          <a:p>
            <a:pPr>
              <a:lnSpc>
                <a:spcPct val="100000"/>
              </a:lnSpc>
              <a:spcBef>
                <a:spcPts val="0"/>
              </a:spcBef>
              <a:buFont typeface="Arial" panose="020B0604020202020204" pitchFamily="34" charset="0"/>
              <a:buChar char="•"/>
            </a:pPr>
            <a:endParaRPr lang="en-GB" altLang="en-US" sz="2200" dirty="0">
              <a:solidFill>
                <a:srgbClr val="000000"/>
              </a:solidFill>
            </a:endParaRPr>
          </a:p>
          <a:p>
            <a:pPr marL="342900" indent="-342900">
              <a:lnSpc>
                <a:spcPct val="100000"/>
              </a:lnSpc>
              <a:spcBef>
                <a:spcPts val="0"/>
              </a:spcBef>
              <a:buFont typeface="Arial" panose="020B0604020202020204" pitchFamily="34" charset="0"/>
              <a:buChar char="•"/>
            </a:pPr>
            <a:r>
              <a:rPr lang="en-GB" altLang="en-US" sz="2200" dirty="0">
                <a:solidFill>
                  <a:srgbClr val="000000"/>
                </a:solidFill>
              </a:rPr>
              <a:t>Non-recursive FIR designs </a:t>
            </a:r>
            <a:r>
              <a:rPr lang="en-GB" altLang="en-US" sz="2200" dirty="0">
                <a:solidFill>
                  <a:srgbClr val="0070C0"/>
                </a:solidFill>
              </a:rPr>
              <a:t>are stable</a:t>
            </a:r>
            <a:r>
              <a:rPr lang="en-GB" altLang="en-US" sz="2200" dirty="0">
                <a:solidFill>
                  <a:srgbClr val="000000"/>
                </a:solidFill>
              </a:rPr>
              <a:t>. IIR cannot be guaranteed to be stable.</a:t>
            </a:r>
          </a:p>
          <a:p>
            <a:pPr>
              <a:lnSpc>
                <a:spcPct val="100000"/>
              </a:lnSpc>
              <a:spcBef>
                <a:spcPts val="0"/>
              </a:spcBef>
              <a:buFont typeface="Arial" panose="020B0604020202020204" pitchFamily="34" charset="0"/>
              <a:buChar char="•"/>
            </a:pPr>
            <a:endParaRPr lang="en-GB" altLang="en-US" sz="2200" dirty="0">
              <a:solidFill>
                <a:srgbClr val="000000"/>
              </a:solidFill>
            </a:endParaRPr>
          </a:p>
          <a:p>
            <a:pPr marL="342900" indent="-342900">
              <a:lnSpc>
                <a:spcPct val="100000"/>
              </a:lnSpc>
              <a:spcBef>
                <a:spcPts val="0"/>
              </a:spcBef>
              <a:buFont typeface="Arial" panose="020B0604020202020204" pitchFamily="34" charset="0"/>
              <a:buChar char="•"/>
            </a:pPr>
            <a:r>
              <a:rPr lang="en-GB" altLang="en-US" sz="2200" dirty="0">
                <a:solidFill>
                  <a:srgbClr val="000000"/>
                </a:solidFill>
              </a:rPr>
              <a:t>The effects of  using quantised coefficients is </a:t>
            </a:r>
            <a:r>
              <a:rPr lang="en-GB" altLang="en-US" sz="2200" dirty="0">
                <a:solidFill>
                  <a:srgbClr val="0070C0"/>
                </a:solidFill>
              </a:rPr>
              <a:t>much less severe </a:t>
            </a:r>
            <a:r>
              <a:rPr lang="en-GB" altLang="en-US" sz="2200" dirty="0">
                <a:solidFill>
                  <a:srgbClr val="000000"/>
                </a:solidFill>
              </a:rPr>
              <a:t>in FIRs than IIR.</a:t>
            </a:r>
          </a:p>
          <a:p>
            <a:pPr>
              <a:lnSpc>
                <a:spcPct val="100000"/>
              </a:lnSpc>
              <a:spcBef>
                <a:spcPts val="0"/>
              </a:spcBef>
              <a:buFont typeface="Arial" panose="020B0604020202020204" pitchFamily="34" charset="0"/>
              <a:buChar char="•"/>
            </a:pPr>
            <a:endParaRPr lang="en-GB" altLang="en-US" sz="2200" dirty="0">
              <a:solidFill>
                <a:srgbClr val="000000"/>
              </a:solidFill>
            </a:endParaRPr>
          </a:p>
          <a:p>
            <a:pPr marL="342900" indent="-342900">
              <a:lnSpc>
                <a:spcPct val="100000"/>
              </a:lnSpc>
              <a:spcBef>
                <a:spcPts val="0"/>
              </a:spcBef>
              <a:buFont typeface="Arial" panose="020B0604020202020204" pitchFamily="34" charset="0"/>
              <a:buChar char="•"/>
            </a:pPr>
            <a:r>
              <a:rPr lang="en-GB" altLang="en-US" sz="2200" dirty="0">
                <a:solidFill>
                  <a:srgbClr val="0070C0"/>
                </a:solidFill>
              </a:rPr>
              <a:t>FIR require more coefficients than IIR to produce sharp </a:t>
            </a:r>
            <a:r>
              <a:rPr lang="en-GB" altLang="en-US" sz="2200" dirty="0" err="1">
                <a:solidFill>
                  <a:srgbClr val="0070C0"/>
                </a:solidFill>
              </a:rPr>
              <a:t>cutoff</a:t>
            </a:r>
            <a:r>
              <a:rPr lang="en-GB" altLang="en-US" sz="2200" dirty="0">
                <a:solidFill>
                  <a:srgbClr val="000000"/>
                </a:solidFill>
              </a:rPr>
              <a:t>. Techniques such as </a:t>
            </a:r>
            <a:r>
              <a:rPr lang="en-GB" altLang="en-US" sz="2200" dirty="0" err="1">
                <a:solidFill>
                  <a:srgbClr val="000000"/>
                </a:solidFill>
              </a:rPr>
              <a:t>multirate</a:t>
            </a:r>
            <a:r>
              <a:rPr lang="en-GB" altLang="en-US" sz="2200" dirty="0">
                <a:solidFill>
                  <a:srgbClr val="000000"/>
                </a:solidFill>
              </a:rPr>
              <a:t> methods improves this situation.</a:t>
            </a:r>
          </a:p>
          <a:p>
            <a:pPr>
              <a:lnSpc>
                <a:spcPct val="100000"/>
              </a:lnSpc>
              <a:spcBef>
                <a:spcPts val="0"/>
              </a:spcBef>
              <a:buFont typeface="Arial" panose="020B0604020202020204" pitchFamily="34" charset="0"/>
              <a:buChar char="•"/>
            </a:pPr>
            <a:endParaRPr lang="en-GB" altLang="en-US" sz="2200" dirty="0">
              <a:solidFill>
                <a:srgbClr val="000000"/>
              </a:solidFill>
            </a:endParaRPr>
          </a:p>
          <a:p>
            <a:pPr marL="342900" indent="-342900">
              <a:lnSpc>
                <a:spcPct val="100000"/>
              </a:lnSpc>
              <a:spcBef>
                <a:spcPts val="0"/>
              </a:spcBef>
              <a:buFont typeface="Arial" panose="020B0604020202020204" pitchFamily="34" charset="0"/>
              <a:buChar char="•"/>
            </a:pPr>
            <a:r>
              <a:rPr lang="en-GB" altLang="en-US" sz="2200" dirty="0">
                <a:solidFill>
                  <a:srgbClr val="000000"/>
                </a:solidFill>
              </a:rPr>
              <a:t>Analog filters can be </a:t>
            </a:r>
            <a:r>
              <a:rPr lang="en-GB" altLang="en-US" sz="2200" dirty="0">
                <a:solidFill>
                  <a:srgbClr val="0070C0"/>
                </a:solidFill>
              </a:rPr>
              <a:t>easily transformed into IIRs</a:t>
            </a:r>
            <a:r>
              <a:rPr lang="en-GB" altLang="en-US" sz="2200" dirty="0">
                <a:solidFill>
                  <a:srgbClr val="000000"/>
                </a:solidFill>
              </a:rPr>
              <a:t>. This is not possible with FIRs as they have no </a:t>
            </a:r>
            <a:r>
              <a:rPr lang="en-GB" altLang="en-US" sz="2200" dirty="0" err="1">
                <a:solidFill>
                  <a:srgbClr val="000000"/>
                </a:solidFill>
              </a:rPr>
              <a:t>analog</a:t>
            </a:r>
            <a:r>
              <a:rPr lang="en-GB" altLang="en-US" sz="2200" dirty="0">
                <a:solidFill>
                  <a:srgbClr val="000000"/>
                </a:solidFill>
              </a:rPr>
              <a:t> counterpart.</a:t>
            </a:r>
          </a:p>
        </p:txBody>
      </p:sp>
    </p:spTree>
    <p:extLst>
      <p:ext uri="{BB962C8B-B14F-4D97-AF65-F5344CB8AC3E}">
        <p14:creationId xmlns:p14="http://schemas.microsoft.com/office/powerpoint/2010/main" val="783312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Selection between FIR and IIR</a:t>
            </a:r>
          </a:p>
        </p:txBody>
      </p:sp>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CEA37723-3CBE-C641-AFF0-A40D129CDDA4}"/>
              </a:ext>
            </a:extLst>
          </p:cNvPr>
          <p:cNvSpPr txBox="1"/>
          <p:nvPr/>
        </p:nvSpPr>
        <p:spPr>
          <a:xfrm>
            <a:off x="4926330" y="2947705"/>
            <a:ext cx="184731" cy="369332"/>
          </a:xfrm>
          <a:prstGeom prst="rect">
            <a:avLst/>
          </a:prstGeom>
          <a:noFill/>
        </p:spPr>
        <p:txBody>
          <a:bodyPr wrap="none" rtlCol="0">
            <a:spAutoFit/>
          </a:bodyPr>
          <a:lstStyle/>
          <a:p>
            <a:endParaRPr lang="en-US" dirty="0"/>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086167" y="111446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endParaRPr lang="en-GB" altLang="en-US" dirty="0">
              <a:solidFill>
                <a:srgbClr val="C00000"/>
              </a:solidFill>
            </a:endParaRPr>
          </a:p>
          <a:p>
            <a:pPr marL="342900" indent="-342900">
              <a:buFont typeface="Arial" panose="020B0604020202020204" pitchFamily="34" charset="0"/>
              <a:buChar char="•"/>
            </a:pPr>
            <a:r>
              <a:rPr lang="en-GB" altLang="en-US" dirty="0">
                <a:solidFill>
                  <a:srgbClr val="FF0000"/>
                </a:solidFill>
              </a:rPr>
              <a:t>Use IIR </a:t>
            </a:r>
            <a:r>
              <a:rPr lang="en-GB" altLang="en-US" dirty="0">
                <a:solidFill>
                  <a:schemeClr val="bg1">
                    <a:lumMod val="10000"/>
                  </a:schemeClr>
                </a:solidFill>
              </a:rPr>
              <a:t>when </a:t>
            </a:r>
            <a:r>
              <a:rPr lang="en-GB" altLang="en-US" dirty="0">
                <a:solidFill>
                  <a:srgbClr val="FF0000"/>
                </a:solidFill>
              </a:rPr>
              <a:t>sharp cut off </a:t>
            </a:r>
            <a:r>
              <a:rPr lang="en-GB" altLang="en-US" dirty="0">
                <a:solidFill>
                  <a:schemeClr val="bg1">
                    <a:lumMod val="10000"/>
                  </a:schemeClr>
                </a:solidFill>
              </a:rPr>
              <a:t>and </a:t>
            </a:r>
            <a:r>
              <a:rPr lang="en-GB" altLang="en-US" dirty="0">
                <a:solidFill>
                  <a:srgbClr val="FF0000"/>
                </a:solidFill>
              </a:rPr>
              <a:t>high throughput </a:t>
            </a:r>
            <a:r>
              <a:rPr lang="en-GB" altLang="en-US" dirty="0">
                <a:solidFill>
                  <a:schemeClr val="bg1">
                    <a:lumMod val="10000"/>
                  </a:schemeClr>
                </a:solidFill>
              </a:rPr>
              <a:t>are the only main requirements.</a:t>
            </a:r>
          </a:p>
          <a:p>
            <a:pPr marL="342900" indent="-342900">
              <a:buFont typeface="Arial" panose="020B0604020202020204" pitchFamily="34" charset="0"/>
              <a:buChar char="•"/>
            </a:pPr>
            <a:endParaRPr lang="en-GB" altLang="en-US" dirty="0">
              <a:solidFill>
                <a:schemeClr val="bg1">
                  <a:lumMod val="10000"/>
                </a:schemeClr>
              </a:solidFill>
            </a:endParaRPr>
          </a:p>
          <a:p>
            <a:pPr marL="342900" indent="-342900">
              <a:buFont typeface="Arial" panose="020B0604020202020204" pitchFamily="34" charset="0"/>
              <a:buChar char="•"/>
            </a:pPr>
            <a:r>
              <a:rPr lang="en-GB" altLang="en-US" dirty="0">
                <a:solidFill>
                  <a:srgbClr val="FF0000"/>
                </a:solidFill>
              </a:rPr>
              <a:t>Use FIR</a:t>
            </a:r>
            <a:r>
              <a:rPr lang="en-GB" altLang="en-US" dirty="0">
                <a:solidFill>
                  <a:schemeClr val="bg1">
                    <a:lumMod val="10000"/>
                  </a:schemeClr>
                </a:solidFill>
              </a:rPr>
              <a:t> if little or </a:t>
            </a:r>
            <a:r>
              <a:rPr lang="en-GB" altLang="en-US" dirty="0">
                <a:solidFill>
                  <a:srgbClr val="FF0000"/>
                </a:solidFill>
              </a:rPr>
              <a:t>NO phase distortion </a:t>
            </a:r>
            <a:r>
              <a:rPr lang="en-GB" altLang="en-US" dirty="0">
                <a:solidFill>
                  <a:schemeClr val="bg1">
                    <a:lumMod val="10000"/>
                  </a:schemeClr>
                </a:solidFill>
              </a:rPr>
              <a:t>is acceptable. Also newer DSP hardware have architectures that are tailored to FIR filtering.</a:t>
            </a:r>
          </a:p>
        </p:txBody>
      </p:sp>
    </p:spTree>
    <p:extLst>
      <p:ext uri="{BB962C8B-B14F-4D97-AF65-F5344CB8AC3E}">
        <p14:creationId xmlns:p14="http://schemas.microsoft.com/office/powerpoint/2010/main" val="284057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Digital Filters Realization  </a:t>
            </a:r>
          </a:p>
        </p:txBody>
      </p:sp>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CEA37723-3CBE-C641-AFF0-A40D129CDDA4}"/>
              </a:ext>
            </a:extLst>
          </p:cNvPr>
          <p:cNvSpPr txBox="1"/>
          <p:nvPr/>
        </p:nvSpPr>
        <p:spPr>
          <a:xfrm>
            <a:off x="4926330" y="2947705"/>
            <a:ext cx="184731" cy="369332"/>
          </a:xfrm>
          <a:prstGeom prst="rect">
            <a:avLst/>
          </a:prstGeom>
          <a:noFill/>
        </p:spPr>
        <p:txBody>
          <a:bodyPr wrap="none" rtlCol="0">
            <a:spAutoFit/>
          </a:bodyPr>
          <a:lstStyle/>
          <a:p>
            <a:endParaRPr lang="en-US" dirty="0"/>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440497" y="378908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sp>
        <p:nvSpPr>
          <p:cNvPr id="4" name="TextBox 3">
            <a:extLst>
              <a:ext uri="{FF2B5EF4-FFF2-40B4-BE49-F238E27FC236}">
                <a16:creationId xmlns:a16="http://schemas.microsoft.com/office/drawing/2014/main" id="{43294DCF-8231-0C4F-A4C3-0A67ABD99FBC}"/>
              </a:ext>
            </a:extLst>
          </p:cNvPr>
          <p:cNvSpPr txBox="1"/>
          <p:nvPr/>
        </p:nvSpPr>
        <p:spPr>
          <a:xfrm>
            <a:off x="1177448" y="1380764"/>
            <a:ext cx="10675462" cy="4247317"/>
          </a:xfrm>
          <a:prstGeom prst="rect">
            <a:avLst/>
          </a:prstGeom>
          <a:noFill/>
        </p:spPr>
        <p:txBody>
          <a:bodyPr wrap="square" rtlCol="0">
            <a:spAutoFit/>
          </a:bodyPr>
          <a:lstStyle/>
          <a:p>
            <a:pPr marL="342900" indent="-342900">
              <a:buFont typeface="Arial" panose="020B0604020202020204" pitchFamily="34" charset="0"/>
              <a:buChar char="•"/>
            </a:pPr>
            <a:r>
              <a:rPr lang="en-US" sz="2800" dirty="0"/>
              <a:t>Starting from the linear difference equation it is useful to learn how to draw the </a:t>
            </a:r>
            <a:r>
              <a:rPr lang="en-US" sz="2800" dirty="0">
                <a:solidFill>
                  <a:srgbClr val="0070C0"/>
                </a:solidFill>
              </a:rPr>
              <a:t>Realization</a:t>
            </a:r>
            <a:r>
              <a:rPr lang="en-US" sz="2800" dirty="0"/>
              <a:t> or Structure of the filter;</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The Realization is a block diagram describing the “algorithm” implemented by the filter and is useful to:</a:t>
            </a:r>
          </a:p>
          <a:p>
            <a:pPr marL="342900" indent="-342900">
              <a:buFont typeface="Arial" panose="020B0604020202020204" pitchFamily="34" charset="0"/>
              <a:buChar char="•"/>
            </a:pPr>
            <a:endParaRPr lang="en-US" sz="2800" dirty="0"/>
          </a:p>
          <a:p>
            <a:pPr marL="800065" lvl="1" indent="-342900">
              <a:buFont typeface="Arial" panose="020B0604020202020204" pitchFamily="34" charset="0"/>
              <a:buChar char="•"/>
            </a:pPr>
            <a:r>
              <a:rPr lang="en-US" sz="2800" dirty="0"/>
              <a:t>Be translated in </a:t>
            </a:r>
            <a:r>
              <a:rPr lang="en-US" sz="2800" dirty="0">
                <a:solidFill>
                  <a:srgbClr val="0070C0"/>
                </a:solidFill>
              </a:rPr>
              <a:t>a software </a:t>
            </a:r>
            <a:r>
              <a:rPr lang="en-US" sz="2800" dirty="0"/>
              <a:t>implementing the filter or</a:t>
            </a:r>
          </a:p>
          <a:p>
            <a:pPr marL="800065" lvl="1" indent="-342900">
              <a:buFont typeface="Arial" panose="020B0604020202020204" pitchFamily="34" charset="0"/>
              <a:buChar char="•"/>
            </a:pPr>
            <a:r>
              <a:rPr lang="en-US" sz="2800" dirty="0"/>
              <a:t>Be translated in </a:t>
            </a:r>
            <a:r>
              <a:rPr lang="en-US" sz="2800" dirty="0">
                <a:solidFill>
                  <a:srgbClr val="0070C0"/>
                </a:solidFill>
              </a:rPr>
              <a:t>hardware</a:t>
            </a:r>
            <a:r>
              <a:rPr lang="en-US" sz="2800" dirty="0"/>
              <a:t> implementing the filter. </a:t>
            </a:r>
          </a:p>
          <a:p>
            <a:endParaRPr lang="en-US" dirty="0"/>
          </a:p>
        </p:txBody>
      </p:sp>
    </p:spTree>
    <p:extLst>
      <p:ext uri="{BB962C8B-B14F-4D97-AF65-F5344CB8AC3E}">
        <p14:creationId xmlns:p14="http://schemas.microsoft.com/office/powerpoint/2010/main" val="1773403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DF Realization: Direct-Form  </a:t>
            </a:r>
          </a:p>
        </p:txBody>
      </p:sp>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CEA37723-3CBE-C641-AFF0-A40D129CDDA4}"/>
              </a:ext>
            </a:extLst>
          </p:cNvPr>
          <p:cNvSpPr txBox="1"/>
          <p:nvPr/>
        </p:nvSpPr>
        <p:spPr>
          <a:xfrm>
            <a:off x="4926330" y="2947705"/>
            <a:ext cx="184731" cy="369332"/>
          </a:xfrm>
          <a:prstGeom prst="rect">
            <a:avLst/>
          </a:prstGeom>
          <a:noFill/>
        </p:spPr>
        <p:txBody>
          <a:bodyPr wrap="none" rtlCol="0">
            <a:spAutoFit/>
          </a:bodyPr>
          <a:lstStyle/>
          <a:p>
            <a:endParaRPr lang="en-US" dirty="0"/>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440497" y="378908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sp>
        <p:nvSpPr>
          <p:cNvPr id="5" name="TextBox 4">
            <a:extLst>
              <a:ext uri="{FF2B5EF4-FFF2-40B4-BE49-F238E27FC236}">
                <a16:creationId xmlns:a16="http://schemas.microsoft.com/office/drawing/2014/main" id="{08B899BD-2564-7349-89D4-98C80193E57B}"/>
              </a:ext>
            </a:extLst>
          </p:cNvPr>
          <p:cNvSpPr txBox="1"/>
          <p:nvPr/>
        </p:nvSpPr>
        <p:spPr>
          <a:xfrm>
            <a:off x="1375727" y="1119154"/>
            <a:ext cx="8977073" cy="523220"/>
          </a:xfrm>
          <a:prstGeom prst="rect">
            <a:avLst/>
          </a:prstGeom>
          <a:noFill/>
        </p:spPr>
        <p:txBody>
          <a:bodyPr wrap="none" rtlCol="0">
            <a:spAutoFit/>
          </a:bodyPr>
          <a:lstStyle/>
          <a:p>
            <a:r>
              <a:rPr lang="en-US" sz="2800" dirty="0">
                <a:solidFill>
                  <a:schemeClr val="bg1">
                    <a:lumMod val="10000"/>
                  </a:schemeClr>
                </a:solidFill>
              </a:rPr>
              <a:t>Let us consider the filter with linear difference equation </a:t>
            </a:r>
          </a:p>
        </p:txBody>
      </p:sp>
      <p:sp>
        <p:nvSpPr>
          <p:cNvPr id="9" name="Line 6">
            <a:extLst>
              <a:ext uri="{FF2B5EF4-FFF2-40B4-BE49-F238E27FC236}">
                <a16:creationId xmlns:a16="http://schemas.microsoft.com/office/drawing/2014/main" id="{04F32474-416E-7A44-93EA-7D66B0EDC71F}"/>
              </a:ext>
            </a:extLst>
          </p:cNvPr>
          <p:cNvSpPr>
            <a:spLocks noChangeShapeType="1"/>
          </p:cNvSpPr>
          <p:nvPr/>
        </p:nvSpPr>
        <p:spPr bwMode="auto">
          <a:xfrm>
            <a:off x="2527300" y="4782468"/>
            <a:ext cx="2808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00027F4C-9253-B441-8F87-28264C0BC23F}"/>
              </a:ext>
            </a:extLst>
          </p:cNvPr>
          <p:cNvSpPr>
            <a:spLocks noChangeShapeType="1"/>
          </p:cNvSpPr>
          <p:nvPr/>
        </p:nvSpPr>
        <p:spPr bwMode="auto">
          <a:xfrm>
            <a:off x="5335588" y="4782468"/>
            <a:ext cx="0" cy="5762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Oval 10">
            <a:extLst>
              <a:ext uri="{FF2B5EF4-FFF2-40B4-BE49-F238E27FC236}">
                <a16:creationId xmlns:a16="http://schemas.microsoft.com/office/drawing/2014/main" id="{4194370D-C167-4C46-9055-7A760C6FD1A9}"/>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3" name="Oval 11">
            <a:extLst>
              <a:ext uri="{FF2B5EF4-FFF2-40B4-BE49-F238E27FC236}">
                <a16:creationId xmlns:a16="http://schemas.microsoft.com/office/drawing/2014/main" id="{3785B025-4EFD-824F-B4B6-B2FAAE8B6536}"/>
              </a:ext>
            </a:extLst>
          </p:cNvPr>
          <p:cNvSpPr>
            <a:spLocks noChangeArrowheads="1"/>
          </p:cNvSpPr>
          <p:nvPr/>
        </p:nvSpPr>
        <p:spPr bwMode="auto">
          <a:xfrm>
            <a:off x="7432674" y="5369048"/>
            <a:ext cx="423861" cy="42148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 name="Oval 13">
            <a:extLst>
              <a:ext uri="{FF2B5EF4-FFF2-40B4-BE49-F238E27FC236}">
                <a16:creationId xmlns:a16="http://schemas.microsoft.com/office/drawing/2014/main" id="{23325ED5-DD92-DC48-95A9-F780E4A55AAB}"/>
              </a:ext>
            </a:extLst>
          </p:cNvPr>
          <p:cNvSpPr>
            <a:spLocks noChangeArrowheads="1"/>
          </p:cNvSpPr>
          <p:nvPr/>
        </p:nvSpPr>
        <p:spPr bwMode="auto">
          <a:xfrm>
            <a:off x="5095875" y="6147718"/>
            <a:ext cx="471488" cy="4587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p:sp>
        <p:nvSpPr>
          <p:cNvPr id="15" name="Oval 14">
            <a:extLst>
              <a:ext uri="{FF2B5EF4-FFF2-40B4-BE49-F238E27FC236}">
                <a16:creationId xmlns:a16="http://schemas.microsoft.com/office/drawing/2014/main" id="{77218169-E6DA-2B43-9E1C-5AA03116EC61}"/>
              </a:ext>
            </a:extLst>
          </p:cNvPr>
          <p:cNvSpPr>
            <a:spLocks noChangeArrowheads="1"/>
          </p:cNvSpPr>
          <p:nvPr/>
        </p:nvSpPr>
        <p:spPr bwMode="auto">
          <a:xfrm>
            <a:off x="7437443" y="6161211"/>
            <a:ext cx="401633" cy="431800"/>
          </a:xfrm>
          <a:prstGeom prst="ellipse">
            <a:avLst/>
          </a:pr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6" name="Line 16">
            <a:extLst>
              <a:ext uri="{FF2B5EF4-FFF2-40B4-BE49-F238E27FC236}">
                <a16:creationId xmlns:a16="http://schemas.microsoft.com/office/drawing/2014/main" id="{B484E307-CB20-BF44-A649-0682F6A26E98}"/>
              </a:ext>
            </a:extLst>
          </p:cNvPr>
          <p:cNvSpPr>
            <a:spLocks noChangeShapeType="1"/>
          </p:cNvSpPr>
          <p:nvPr/>
        </p:nvSpPr>
        <p:spPr bwMode="auto">
          <a:xfrm>
            <a:off x="3599179" y="4782468"/>
            <a:ext cx="1" cy="53520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17" name="Text Box 18">
                <a:extLst>
                  <a:ext uri="{FF2B5EF4-FFF2-40B4-BE49-F238E27FC236}">
                    <a16:creationId xmlns:a16="http://schemas.microsoft.com/office/drawing/2014/main" id="{4FDBF39F-5BDC-2746-8DBF-F50478C037F6}"/>
                  </a:ext>
                </a:extLst>
              </p:cNvPr>
              <p:cNvSpPr txBox="1">
                <a:spLocks noChangeArrowheads="1"/>
              </p:cNvSpPr>
              <p:nvPr/>
            </p:nvSpPr>
            <p:spPr bwMode="auto">
              <a:xfrm>
                <a:off x="4111625" y="4566568"/>
                <a:ext cx="649288" cy="369332"/>
              </a:xfrm>
              <a:prstGeom prst="rect">
                <a:avLst/>
              </a:prstGeom>
              <a:solidFill>
                <a:schemeClr val="bg1"/>
              </a:solidFill>
              <a:ln w="254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p>
                        <m:sSupPr>
                          <m:ctrlPr>
                            <a:rPr lang="en-GB" altLang="en-US" sz="1800" b="0" i="1" dirty="0" smtClean="0">
                              <a:latin typeface="Cambria Math" panose="02040503050406030204" pitchFamily="18" charset="0"/>
                            </a:rPr>
                          </m:ctrlPr>
                        </m:sSupPr>
                        <m:e>
                          <m:r>
                            <a:rPr lang="en-GB" altLang="en-US" sz="1800" b="0" i="1" dirty="0" smtClean="0">
                              <a:latin typeface="Cambria Math" panose="02040503050406030204" pitchFamily="18" charset="0"/>
                            </a:rPr>
                            <m:t>𝑧</m:t>
                          </m:r>
                        </m:e>
                        <m:sup>
                          <m:r>
                            <a:rPr lang="en-GB" altLang="en-US" sz="1800" b="0" i="1" dirty="0" smtClean="0">
                              <a:latin typeface="Cambria Math" panose="02040503050406030204" pitchFamily="18" charset="0"/>
                            </a:rPr>
                            <m:t>−1</m:t>
                          </m:r>
                        </m:sup>
                      </m:sSup>
                    </m:oMath>
                  </m:oMathPara>
                </a14:m>
                <a:endParaRPr lang="en-GB" altLang="en-US" sz="1800" dirty="0"/>
              </a:p>
            </p:txBody>
          </p:sp>
        </mc:Choice>
        <mc:Fallback xmlns="">
          <p:sp>
            <p:nvSpPr>
              <p:cNvPr id="17" name="Text Box 18">
                <a:extLst>
                  <a:ext uri="{FF2B5EF4-FFF2-40B4-BE49-F238E27FC236}">
                    <a16:creationId xmlns:a16="http://schemas.microsoft.com/office/drawing/2014/main" id="{4FDBF39F-5BDC-2746-8DBF-F50478C037F6}"/>
                  </a:ext>
                </a:extLst>
              </p:cNvPr>
              <p:cNvSpPr txBox="1">
                <a:spLocks noRot="1" noChangeAspect="1" noMove="1" noResize="1" noEditPoints="1" noAdjustHandles="1" noChangeArrowheads="1" noChangeShapeType="1" noTextEdit="1"/>
              </p:cNvSpPr>
              <p:nvPr/>
            </p:nvSpPr>
            <p:spPr bwMode="auto">
              <a:xfrm>
                <a:off x="4111625" y="4566568"/>
                <a:ext cx="649288" cy="369332"/>
              </a:xfrm>
              <a:prstGeom prst="rect">
                <a:avLst/>
              </a:prstGeom>
              <a:blipFill>
                <a:blip r:embed="rId3"/>
                <a:stretch>
                  <a:fillRect/>
                </a:stretch>
              </a:blip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8" name="Line 19">
            <a:extLst>
              <a:ext uri="{FF2B5EF4-FFF2-40B4-BE49-F238E27FC236}">
                <a16:creationId xmlns:a16="http://schemas.microsoft.com/office/drawing/2014/main" id="{293EC3F8-B96F-774F-AF05-E7F8D6B24DB8}"/>
              </a:ext>
            </a:extLst>
          </p:cNvPr>
          <p:cNvSpPr>
            <a:spLocks noChangeShapeType="1"/>
          </p:cNvSpPr>
          <p:nvPr/>
        </p:nvSpPr>
        <p:spPr bwMode="auto">
          <a:xfrm>
            <a:off x="7856538" y="6366793"/>
            <a:ext cx="2159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20">
            <a:extLst>
              <a:ext uri="{FF2B5EF4-FFF2-40B4-BE49-F238E27FC236}">
                <a16:creationId xmlns:a16="http://schemas.microsoft.com/office/drawing/2014/main" id="{98CE4611-3492-9742-B0F5-CCC676C8EADC}"/>
              </a:ext>
            </a:extLst>
          </p:cNvPr>
          <p:cNvSpPr>
            <a:spLocks noChangeShapeType="1"/>
          </p:cNvSpPr>
          <p:nvPr/>
        </p:nvSpPr>
        <p:spPr bwMode="auto">
          <a:xfrm flipV="1">
            <a:off x="9512300" y="4782468"/>
            <a:ext cx="0" cy="1584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1">
            <a:extLst>
              <a:ext uri="{FF2B5EF4-FFF2-40B4-BE49-F238E27FC236}">
                <a16:creationId xmlns:a16="http://schemas.microsoft.com/office/drawing/2014/main" id="{655E1F06-94F5-0E40-B68B-764E80192363}"/>
              </a:ext>
            </a:extLst>
          </p:cNvPr>
          <p:cNvSpPr>
            <a:spLocks noChangeShapeType="1"/>
          </p:cNvSpPr>
          <p:nvPr/>
        </p:nvSpPr>
        <p:spPr bwMode="auto">
          <a:xfrm flipH="1">
            <a:off x="7639050" y="4782468"/>
            <a:ext cx="18732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22">
            <a:extLst>
              <a:ext uri="{FF2B5EF4-FFF2-40B4-BE49-F238E27FC236}">
                <a16:creationId xmlns:a16="http://schemas.microsoft.com/office/drawing/2014/main" id="{83DC6D39-0F4A-F047-AE00-77F3722C9D76}"/>
              </a:ext>
            </a:extLst>
          </p:cNvPr>
          <p:cNvSpPr>
            <a:spLocks noChangeShapeType="1"/>
          </p:cNvSpPr>
          <p:nvPr/>
        </p:nvSpPr>
        <p:spPr bwMode="auto">
          <a:xfrm>
            <a:off x="7639050" y="4782468"/>
            <a:ext cx="0" cy="5762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23">
            <a:extLst>
              <a:ext uri="{FF2B5EF4-FFF2-40B4-BE49-F238E27FC236}">
                <a16:creationId xmlns:a16="http://schemas.microsoft.com/office/drawing/2014/main" id="{CFC5007C-8077-164B-B078-32D72A709139}"/>
              </a:ext>
            </a:extLst>
          </p:cNvPr>
          <p:cNvSpPr>
            <a:spLocks noChangeShapeType="1"/>
          </p:cNvSpPr>
          <p:nvPr/>
        </p:nvSpPr>
        <p:spPr bwMode="auto">
          <a:xfrm>
            <a:off x="7639050" y="5790530"/>
            <a:ext cx="0" cy="36036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24">
            <a:extLst>
              <a:ext uri="{FF2B5EF4-FFF2-40B4-BE49-F238E27FC236}">
                <a16:creationId xmlns:a16="http://schemas.microsoft.com/office/drawing/2014/main" id="{43125E09-D8EE-164E-AD55-A3F57434A364}"/>
              </a:ext>
            </a:extLst>
          </p:cNvPr>
          <p:cNvSpPr>
            <a:spLocks noChangeShapeType="1"/>
          </p:cNvSpPr>
          <p:nvPr/>
        </p:nvSpPr>
        <p:spPr bwMode="auto">
          <a:xfrm>
            <a:off x="5335588" y="5790530"/>
            <a:ext cx="0"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5">
            <a:extLst>
              <a:ext uri="{FF2B5EF4-FFF2-40B4-BE49-F238E27FC236}">
                <a16:creationId xmlns:a16="http://schemas.microsoft.com/office/drawing/2014/main" id="{DE7641E0-B02B-984C-B0D2-8E3846E5179A}"/>
              </a:ext>
            </a:extLst>
          </p:cNvPr>
          <p:cNvSpPr>
            <a:spLocks noChangeShapeType="1"/>
          </p:cNvSpPr>
          <p:nvPr/>
        </p:nvSpPr>
        <p:spPr bwMode="auto">
          <a:xfrm>
            <a:off x="3606800" y="5790530"/>
            <a:ext cx="0"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6">
            <a:extLst>
              <a:ext uri="{FF2B5EF4-FFF2-40B4-BE49-F238E27FC236}">
                <a16:creationId xmlns:a16="http://schemas.microsoft.com/office/drawing/2014/main" id="{2EB46ACF-C8EF-9F4A-B713-DE27F9147636}"/>
              </a:ext>
            </a:extLst>
          </p:cNvPr>
          <p:cNvSpPr>
            <a:spLocks noChangeShapeType="1"/>
          </p:cNvSpPr>
          <p:nvPr/>
        </p:nvSpPr>
        <p:spPr bwMode="auto">
          <a:xfrm>
            <a:off x="3622675" y="6398543"/>
            <a:ext cx="14414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7">
            <a:extLst>
              <a:ext uri="{FF2B5EF4-FFF2-40B4-BE49-F238E27FC236}">
                <a16:creationId xmlns:a16="http://schemas.microsoft.com/office/drawing/2014/main" id="{2AA9670E-3F3E-3240-9477-5C2BF576B876}"/>
              </a:ext>
            </a:extLst>
          </p:cNvPr>
          <p:cNvSpPr>
            <a:spLocks noChangeShapeType="1"/>
          </p:cNvSpPr>
          <p:nvPr/>
        </p:nvSpPr>
        <p:spPr bwMode="auto">
          <a:xfrm>
            <a:off x="5551488" y="6366793"/>
            <a:ext cx="18716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27" name="Text Box 28">
                <a:extLst>
                  <a:ext uri="{FF2B5EF4-FFF2-40B4-BE49-F238E27FC236}">
                    <a16:creationId xmlns:a16="http://schemas.microsoft.com/office/drawing/2014/main" id="{5B191E4C-018D-8F43-84CD-EFAD14684C02}"/>
                  </a:ext>
                </a:extLst>
              </p:cNvPr>
              <p:cNvSpPr txBox="1">
                <a:spLocks noChangeArrowheads="1"/>
              </p:cNvSpPr>
              <p:nvPr/>
            </p:nvSpPr>
            <p:spPr bwMode="auto">
              <a:xfrm>
                <a:off x="8215313" y="4598318"/>
                <a:ext cx="649287" cy="369332"/>
              </a:xfrm>
              <a:prstGeom prst="rect">
                <a:avLst/>
              </a:prstGeom>
              <a:solidFill>
                <a:schemeClr val="bg1"/>
              </a:solidFill>
              <a:ln w="254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None/>
                </a:pPr>
                <a14:m>
                  <m:oMathPara xmlns:m="http://schemas.openxmlformats.org/officeDocument/2006/math">
                    <m:oMathParaPr>
                      <m:jc m:val="centerGroup"/>
                    </m:oMathParaPr>
                    <m:oMath xmlns:m="http://schemas.openxmlformats.org/officeDocument/2006/math">
                      <m:sSup>
                        <m:sSupPr>
                          <m:ctrlPr>
                            <a:rPr lang="en-GB" altLang="en-US" sz="1800" i="1" dirty="0" smtClean="0">
                              <a:latin typeface="Cambria Math" panose="02040503050406030204" pitchFamily="18" charset="0"/>
                            </a:rPr>
                          </m:ctrlPr>
                        </m:sSupPr>
                        <m:e>
                          <m:r>
                            <a:rPr lang="en-GB" altLang="en-US" sz="1800" b="0" i="1" dirty="0" smtClean="0">
                              <a:latin typeface="Cambria Math" panose="02040503050406030204" pitchFamily="18" charset="0"/>
                            </a:rPr>
                            <m:t>𝑧</m:t>
                          </m:r>
                        </m:e>
                        <m:sup>
                          <m:r>
                            <a:rPr lang="en-GB" altLang="en-US" sz="1800" i="1" dirty="0">
                              <a:latin typeface="Cambria Math" panose="02040503050406030204" pitchFamily="18" charset="0"/>
                            </a:rPr>
                            <m:t>−1</m:t>
                          </m:r>
                        </m:sup>
                      </m:sSup>
                    </m:oMath>
                  </m:oMathPara>
                </a14:m>
                <a:endParaRPr lang="en-GB" altLang="en-US" sz="1800" dirty="0"/>
              </a:p>
            </p:txBody>
          </p:sp>
        </mc:Choice>
        <mc:Fallback xmlns="">
          <p:sp>
            <p:nvSpPr>
              <p:cNvPr id="27" name="Text Box 28">
                <a:extLst>
                  <a:ext uri="{FF2B5EF4-FFF2-40B4-BE49-F238E27FC236}">
                    <a16:creationId xmlns:a16="http://schemas.microsoft.com/office/drawing/2014/main" id="{5B191E4C-018D-8F43-84CD-EFAD14684C02}"/>
                  </a:ext>
                </a:extLst>
              </p:cNvPr>
              <p:cNvSpPr txBox="1">
                <a:spLocks noRot="1" noChangeAspect="1" noMove="1" noResize="1" noEditPoints="1" noAdjustHandles="1" noChangeArrowheads="1" noChangeShapeType="1" noTextEdit="1"/>
              </p:cNvSpPr>
              <p:nvPr/>
            </p:nvSpPr>
            <p:spPr bwMode="auto">
              <a:xfrm>
                <a:off x="8215313" y="4598318"/>
                <a:ext cx="649287" cy="369332"/>
              </a:xfrm>
              <a:prstGeom prst="rect">
                <a:avLst/>
              </a:prstGeom>
              <a:blipFill>
                <a:blip r:embed="rId4"/>
                <a:stretch>
                  <a:fillRect/>
                </a:stretch>
              </a:blip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 Box 30">
                <a:extLst>
                  <a:ext uri="{FF2B5EF4-FFF2-40B4-BE49-F238E27FC236}">
                    <a16:creationId xmlns:a16="http://schemas.microsoft.com/office/drawing/2014/main" id="{C7E8956D-8389-624B-8822-01FBEFE0B40A}"/>
                  </a:ext>
                </a:extLst>
              </p:cNvPr>
              <p:cNvSpPr txBox="1">
                <a:spLocks noChangeArrowheads="1"/>
              </p:cNvSpPr>
              <p:nvPr/>
            </p:nvSpPr>
            <p:spPr bwMode="auto">
              <a:xfrm>
                <a:off x="2887663" y="4350668"/>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𝑥</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i="1" dirty="0" smtClean="0">
                          <a:latin typeface="Cambria Math" panose="02040503050406030204" pitchFamily="18" charset="0"/>
                        </a:rPr>
                        <m:t>]</m:t>
                      </m:r>
                    </m:oMath>
                  </m:oMathPara>
                </a14:m>
                <a:endParaRPr lang="en-GB" altLang="en-US" sz="1800" dirty="0"/>
              </a:p>
            </p:txBody>
          </p:sp>
        </mc:Choice>
        <mc:Fallback xmlns="">
          <p:sp>
            <p:nvSpPr>
              <p:cNvPr id="29" name="Text Box 30">
                <a:extLst>
                  <a:ext uri="{FF2B5EF4-FFF2-40B4-BE49-F238E27FC236}">
                    <a16:creationId xmlns:a16="http://schemas.microsoft.com/office/drawing/2014/main" id="{C7E8956D-8389-624B-8822-01FBEFE0B40A}"/>
                  </a:ext>
                </a:extLst>
              </p:cNvPr>
              <p:cNvSpPr txBox="1">
                <a:spLocks noRot="1" noChangeAspect="1" noMove="1" noResize="1" noEditPoints="1" noAdjustHandles="1" noChangeArrowheads="1" noChangeShapeType="1" noTextEdit="1"/>
              </p:cNvSpPr>
              <p:nvPr/>
            </p:nvSpPr>
            <p:spPr bwMode="auto">
              <a:xfrm>
                <a:off x="2887663" y="4350668"/>
                <a:ext cx="649287" cy="366712"/>
              </a:xfrm>
              <a:prstGeom prst="rect">
                <a:avLst/>
              </a:prstGeom>
              <a:blipFill>
                <a:blip r:embed="rId5"/>
                <a:stretch>
                  <a:fillRect b="-16667"/>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0" name="Text Box 31">
            <a:extLst>
              <a:ext uri="{FF2B5EF4-FFF2-40B4-BE49-F238E27FC236}">
                <a16:creationId xmlns:a16="http://schemas.microsoft.com/office/drawing/2014/main" id="{34AA651D-0D15-0140-A29B-3B730FE5EDD9}"/>
              </a:ext>
            </a:extLst>
          </p:cNvPr>
          <p:cNvSpPr txBox="1">
            <a:spLocks noChangeArrowheads="1"/>
          </p:cNvSpPr>
          <p:nvPr/>
        </p:nvSpPr>
        <p:spPr bwMode="auto">
          <a:xfrm>
            <a:off x="5100901" y="530751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sp>
        <p:nvSpPr>
          <p:cNvPr id="32" name="Text Box 34">
            <a:extLst>
              <a:ext uri="{FF2B5EF4-FFF2-40B4-BE49-F238E27FC236}">
                <a16:creationId xmlns:a16="http://schemas.microsoft.com/office/drawing/2014/main" id="{84FFEB65-2740-FC40-9204-25BB892D88F4}"/>
              </a:ext>
            </a:extLst>
          </p:cNvPr>
          <p:cNvSpPr txBox="1">
            <a:spLocks noChangeArrowheads="1"/>
          </p:cNvSpPr>
          <p:nvPr/>
        </p:nvSpPr>
        <p:spPr bwMode="auto">
          <a:xfrm>
            <a:off x="5095875" y="6024756"/>
            <a:ext cx="4714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4000" dirty="0"/>
              <a:t>+</a:t>
            </a:r>
          </a:p>
        </p:txBody>
      </p:sp>
      <mc:AlternateContent xmlns:mc="http://schemas.openxmlformats.org/markup-compatibility/2006" xmlns:a14="http://schemas.microsoft.com/office/drawing/2010/main">
        <mc:Choice Requires="a14">
          <p:sp>
            <p:nvSpPr>
              <p:cNvPr id="33" name="Text Box 35">
                <a:extLst>
                  <a:ext uri="{FF2B5EF4-FFF2-40B4-BE49-F238E27FC236}">
                    <a16:creationId xmlns:a16="http://schemas.microsoft.com/office/drawing/2014/main" id="{B17EFE3D-D0E1-4C47-8348-1AE9F5C275B5}"/>
                  </a:ext>
                </a:extLst>
              </p:cNvPr>
              <p:cNvSpPr txBox="1">
                <a:spLocks noChangeArrowheads="1"/>
              </p:cNvSpPr>
              <p:nvPr/>
            </p:nvSpPr>
            <p:spPr bwMode="auto">
              <a:xfrm>
                <a:off x="9582150" y="5855618"/>
                <a:ext cx="649288"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𝑦</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i="1" dirty="0" smtClean="0">
                          <a:latin typeface="Cambria Math" panose="02040503050406030204" pitchFamily="18" charset="0"/>
                        </a:rPr>
                        <m:t>]</m:t>
                      </m:r>
                    </m:oMath>
                  </m:oMathPara>
                </a14:m>
                <a:endParaRPr lang="en-GB" altLang="en-US" sz="1800" dirty="0"/>
              </a:p>
            </p:txBody>
          </p:sp>
        </mc:Choice>
        <mc:Fallback xmlns="">
          <p:sp>
            <p:nvSpPr>
              <p:cNvPr id="33" name="Text Box 35">
                <a:extLst>
                  <a:ext uri="{FF2B5EF4-FFF2-40B4-BE49-F238E27FC236}">
                    <a16:creationId xmlns:a16="http://schemas.microsoft.com/office/drawing/2014/main" id="{B17EFE3D-D0E1-4C47-8348-1AE9F5C275B5}"/>
                  </a:ext>
                </a:extLst>
              </p:cNvPr>
              <p:cNvSpPr txBox="1">
                <a:spLocks noRot="1" noChangeAspect="1" noMove="1" noResize="1" noEditPoints="1" noAdjustHandles="1" noChangeArrowheads="1" noChangeShapeType="1" noTextEdit="1"/>
              </p:cNvSpPr>
              <p:nvPr/>
            </p:nvSpPr>
            <p:spPr bwMode="auto">
              <a:xfrm>
                <a:off x="9582150" y="5855618"/>
                <a:ext cx="649288" cy="366712"/>
              </a:xfrm>
              <a:prstGeom prst="rect">
                <a:avLst/>
              </a:prstGeom>
              <a:blipFill>
                <a:blip r:embed="rId6"/>
                <a:stretch>
                  <a:fillRect b="-16667"/>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34" name="Group 42">
            <a:extLst>
              <a:ext uri="{FF2B5EF4-FFF2-40B4-BE49-F238E27FC236}">
                <a16:creationId xmlns:a16="http://schemas.microsoft.com/office/drawing/2014/main" id="{4CECA1EB-9E20-7B49-9FBC-7EB6A4C994A3}"/>
              </a:ext>
            </a:extLst>
          </p:cNvPr>
          <p:cNvGrpSpPr>
            <a:grpSpLocks/>
          </p:cNvGrpSpPr>
          <p:nvPr/>
        </p:nvGrpSpPr>
        <p:grpSpPr bwMode="auto">
          <a:xfrm>
            <a:off x="2858934" y="5337706"/>
            <a:ext cx="985517" cy="438150"/>
            <a:chOff x="657" y="3426"/>
            <a:chExt cx="660" cy="276"/>
          </a:xfrm>
        </p:grpSpPr>
        <p:sp>
          <p:nvSpPr>
            <p:cNvPr id="37" name="Oval 12">
              <a:extLst>
                <a:ext uri="{FF2B5EF4-FFF2-40B4-BE49-F238E27FC236}">
                  <a16:creationId xmlns:a16="http://schemas.microsoft.com/office/drawing/2014/main" id="{82658CC6-B567-F747-B747-EC3C4E885796}"/>
                </a:ext>
              </a:extLst>
            </p:cNvPr>
            <p:cNvSpPr>
              <a:spLocks noChangeArrowheads="1"/>
            </p:cNvSpPr>
            <p:nvPr/>
          </p:nvSpPr>
          <p:spPr bwMode="auto">
            <a:xfrm>
              <a:off x="1020" y="3430"/>
              <a:ext cx="297" cy="27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mc:AlternateContent xmlns:mc="http://schemas.openxmlformats.org/markup-compatibility/2006" xmlns:a14="http://schemas.microsoft.com/office/drawing/2010/main">
          <mc:Choice Requires="a14">
            <p:sp>
              <p:nvSpPr>
                <p:cNvPr id="36" name="Text Box 36">
                  <a:extLst>
                    <a:ext uri="{FF2B5EF4-FFF2-40B4-BE49-F238E27FC236}">
                      <a16:creationId xmlns:a16="http://schemas.microsoft.com/office/drawing/2014/main" id="{20F5CA22-8D31-4245-8343-82BA9941D10D}"/>
                    </a:ext>
                  </a:extLst>
                </p:cNvPr>
                <p:cNvSpPr txBox="1">
                  <a:spLocks noChangeArrowheads="1"/>
                </p:cNvSpPr>
                <p:nvPr/>
              </p:nvSpPr>
              <p:spPr bwMode="auto">
                <a:xfrm>
                  <a:off x="657" y="3426"/>
                  <a:ext cx="409" cy="231"/>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𝑏</m:t>
                        </m:r>
                        <m:r>
                          <a:rPr lang="en-GB" altLang="en-US" sz="1800" i="1" baseline="-25000" dirty="0">
                            <a:latin typeface="Cambria Math" panose="02040503050406030204" pitchFamily="18" charset="0"/>
                          </a:rPr>
                          <m:t>0</m:t>
                        </m:r>
                      </m:oMath>
                    </m:oMathPara>
                  </a14:m>
                  <a:endParaRPr lang="en-GB" altLang="en-US" sz="1800" dirty="0"/>
                </a:p>
              </p:txBody>
            </p:sp>
          </mc:Choice>
          <mc:Fallback xmlns="">
            <p:sp>
              <p:nvSpPr>
                <p:cNvPr id="36" name="Text Box 36">
                  <a:extLst>
                    <a:ext uri="{FF2B5EF4-FFF2-40B4-BE49-F238E27FC236}">
                      <a16:creationId xmlns:a16="http://schemas.microsoft.com/office/drawing/2014/main" id="{20F5CA22-8D31-4245-8343-82BA9941D10D}"/>
                    </a:ext>
                  </a:extLst>
                </p:cNvPr>
                <p:cNvSpPr txBox="1">
                  <a:spLocks noRot="1" noChangeAspect="1" noMove="1" noResize="1" noEditPoints="1" noAdjustHandles="1" noChangeArrowheads="1" noChangeShapeType="1" noTextEdit="1"/>
                </p:cNvSpPr>
                <p:nvPr/>
              </p:nvSpPr>
              <p:spPr bwMode="auto">
                <a:xfrm>
                  <a:off x="657" y="3426"/>
                  <a:ext cx="409" cy="231"/>
                </a:xfrm>
                <a:prstGeom prst="rect">
                  <a:avLst/>
                </a:prstGeom>
                <a:blipFill>
                  <a:blip r:embed="rId7"/>
                  <a:stretch>
                    <a:fillRect/>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9" name="Text Box 37">
                <a:extLst>
                  <a:ext uri="{FF2B5EF4-FFF2-40B4-BE49-F238E27FC236}">
                    <a16:creationId xmlns:a16="http://schemas.microsoft.com/office/drawing/2014/main" id="{E58D8CEC-DDBB-4F4D-BEBD-93AA9DD89622}"/>
                  </a:ext>
                </a:extLst>
              </p:cNvPr>
              <p:cNvSpPr txBox="1">
                <a:spLocks noChangeArrowheads="1"/>
              </p:cNvSpPr>
              <p:nvPr/>
            </p:nvSpPr>
            <p:spPr bwMode="auto">
              <a:xfrm>
                <a:off x="4687888" y="5430168"/>
                <a:ext cx="649287" cy="366712"/>
              </a:xfrm>
              <a:prstGeom prst="rect">
                <a:avLst/>
              </a:prstGeom>
              <a:noFill/>
              <a:ln w="9525">
                <a:noFill/>
                <a:miter lim="800000"/>
                <a:headEnd/>
                <a:tailEnd/>
              </a:ln>
              <a:effectLst/>
              <a:extLst>
                <a:ext uri="{909E8E84-426E-40DD-AFC4-6F175D3DCCD1}">
                  <a14:hiddenFill>
                    <a:solidFill>
                      <a:schemeClr val="bg1"/>
                    </a:solidFill>
                  </a14:hiddenFill>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𝑏</m:t>
                      </m:r>
                      <m:r>
                        <a:rPr lang="en-GB" altLang="en-US" sz="1800" i="1" baseline="-25000" dirty="0">
                          <a:latin typeface="Cambria Math" panose="02040503050406030204" pitchFamily="18" charset="0"/>
                        </a:rPr>
                        <m:t>1</m:t>
                      </m:r>
                    </m:oMath>
                  </m:oMathPara>
                </a14:m>
                <a:endParaRPr lang="en-GB" altLang="en-US" sz="1800" dirty="0"/>
              </a:p>
            </p:txBody>
          </p:sp>
        </mc:Choice>
        <mc:Fallback xmlns="">
          <p:sp>
            <p:nvSpPr>
              <p:cNvPr id="39" name="Text Box 37">
                <a:extLst>
                  <a:ext uri="{FF2B5EF4-FFF2-40B4-BE49-F238E27FC236}">
                    <a16:creationId xmlns:a16="http://schemas.microsoft.com/office/drawing/2014/main" id="{E58D8CEC-DDBB-4F4D-BEBD-93AA9DD89622}"/>
                  </a:ext>
                </a:extLst>
              </p:cNvPr>
              <p:cNvSpPr txBox="1">
                <a:spLocks noRot="1" noChangeAspect="1" noMove="1" noResize="1" noEditPoints="1" noAdjustHandles="1" noChangeArrowheads="1" noChangeShapeType="1" noTextEdit="1"/>
              </p:cNvSpPr>
              <p:nvPr/>
            </p:nvSpPr>
            <p:spPr bwMode="auto">
              <a:xfrm>
                <a:off x="4687888" y="5430168"/>
                <a:ext cx="649287" cy="366712"/>
              </a:xfrm>
              <a:prstGeom prst="rect">
                <a:avLst/>
              </a:prstGeom>
              <a:blipFill>
                <a:blip r:embed="rId8"/>
                <a:stretch>
                  <a:fillRect/>
                </a:stretch>
              </a:blip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 Box 38">
                <a:extLst>
                  <a:ext uri="{FF2B5EF4-FFF2-40B4-BE49-F238E27FC236}">
                    <a16:creationId xmlns:a16="http://schemas.microsoft.com/office/drawing/2014/main" id="{BEEE9021-4436-0D4F-A4CC-14DBE76D6D44}"/>
                  </a:ext>
                </a:extLst>
              </p:cNvPr>
              <p:cNvSpPr txBox="1">
                <a:spLocks noChangeArrowheads="1"/>
              </p:cNvSpPr>
              <p:nvPr/>
            </p:nvSpPr>
            <p:spPr bwMode="auto">
              <a:xfrm>
                <a:off x="6846888" y="5430168"/>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𝑎</m:t>
                      </m:r>
                      <m:r>
                        <a:rPr lang="en-GB" altLang="en-US" sz="1800" i="1" baseline="-25000" dirty="0">
                          <a:latin typeface="Cambria Math" panose="02040503050406030204" pitchFamily="18" charset="0"/>
                        </a:rPr>
                        <m:t>1</m:t>
                      </m:r>
                    </m:oMath>
                  </m:oMathPara>
                </a14:m>
                <a:endParaRPr lang="en-GB" altLang="en-US" sz="1800" dirty="0"/>
              </a:p>
            </p:txBody>
          </p:sp>
        </mc:Choice>
        <mc:Fallback xmlns="">
          <p:sp>
            <p:nvSpPr>
              <p:cNvPr id="40" name="Text Box 38">
                <a:extLst>
                  <a:ext uri="{FF2B5EF4-FFF2-40B4-BE49-F238E27FC236}">
                    <a16:creationId xmlns:a16="http://schemas.microsoft.com/office/drawing/2014/main" id="{BEEE9021-4436-0D4F-A4CC-14DBE76D6D44}"/>
                  </a:ext>
                </a:extLst>
              </p:cNvPr>
              <p:cNvSpPr txBox="1">
                <a:spLocks noRot="1" noChangeAspect="1" noMove="1" noResize="1" noEditPoints="1" noAdjustHandles="1" noChangeArrowheads="1" noChangeShapeType="1" noTextEdit="1"/>
              </p:cNvSpPr>
              <p:nvPr/>
            </p:nvSpPr>
            <p:spPr bwMode="auto">
              <a:xfrm>
                <a:off x="6846888" y="5430168"/>
                <a:ext cx="649287" cy="366712"/>
              </a:xfrm>
              <a:prstGeom prst="rect">
                <a:avLst/>
              </a:prstGeom>
              <a:blipFill>
                <a:blip r:embed="rId9"/>
                <a:stretch>
                  <a:fillRect/>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1" name="Line 39">
            <a:extLst>
              <a:ext uri="{FF2B5EF4-FFF2-40B4-BE49-F238E27FC236}">
                <a16:creationId xmlns:a16="http://schemas.microsoft.com/office/drawing/2014/main" id="{E9B4EEDD-BBE1-FF49-9B89-5712AE888A7D}"/>
              </a:ext>
            </a:extLst>
          </p:cNvPr>
          <p:cNvSpPr>
            <a:spLocks noChangeShapeType="1"/>
          </p:cNvSpPr>
          <p:nvPr/>
        </p:nvSpPr>
        <p:spPr bwMode="auto">
          <a:xfrm flipH="1">
            <a:off x="8864600" y="4782468"/>
            <a:ext cx="6477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Text Box 31">
            <a:extLst>
              <a:ext uri="{FF2B5EF4-FFF2-40B4-BE49-F238E27FC236}">
                <a16:creationId xmlns:a16="http://schemas.microsoft.com/office/drawing/2014/main" id="{50AEDE6E-5F1E-0F49-AA8D-9F69445C88A3}"/>
              </a:ext>
            </a:extLst>
          </p:cNvPr>
          <p:cNvSpPr txBox="1">
            <a:spLocks noChangeArrowheads="1"/>
          </p:cNvSpPr>
          <p:nvPr/>
        </p:nvSpPr>
        <p:spPr bwMode="auto">
          <a:xfrm>
            <a:off x="3404554" y="52874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sp>
        <p:nvSpPr>
          <p:cNvPr id="43" name="Text Box 31">
            <a:extLst>
              <a:ext uri="{FF2B5EF4-FFF2-40B4-BE49-F238E27FC236}">
                <a16:creationId xmlns:a16="http://schemas.microsoft.com/office/drawing/2014/main" id="{CE307CF3-DAC0-0D4D-AD4F-25294F7CC9DD}"/>
              </a:ext>
            </a:extLst>
          </p:cNvPr>
          <p:cNvSpPr txBox="1">
            <a:spLocks noChangeArrowheads="1"/>
          </p:cNvSpPr>
          <p:nvPr/>
        </p:nvSpPr>
        <p:spPr bwMode="auto">
          <a:xfrm>
            <a:off x="7423150" y="530051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sp>
        <p:nvSpPr>
          <p:cNvPr id="44" name="Text Box 34">
            <a:extLst>
              <a:ext uri="{FF2B5EF4-FFF2-40B4-BE49-F238E27FC236}">
                <a16:creationId xmlns:a16="http://schemas.microsoft.com/office/drawing/2014/main" id="{CAB00074-B5C1-BB4F-BB70-B119A50B6454}"/>
              </a:ext>
            </a:extLst>
          </p:cNvPr>
          <p:cNvSpPr txBox="1">
            <a:spLocks noChangeArrowheads="1"/>
          </p:cNvSpPr>
          <p:nvPr/>
        </p:nvSpPr>
        <p:spPr bwMode="auto">
          <a:xfrm>
            <a:off x="7402828" y="6026803"/>
            <a:ext cx="14081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4000" dirty="0"/>
              <a:t>+</a:t>
            </a:r>
          </a:p>
        </p:txBody>
      </p:sp>
      <p:pic>
        <p:nvPicPr>
          <p:cNvPr id="45" name="Picture 44">
            <a:extLst>
              <a:ext uri="{FF2B5EF4-FFF2-40B4-BE49-F238E27FC236}">
                <a16:creationId xmlns:a16="http://schemas.microsoft.com/office/drawing/2014/main" id="{230F3347-96D6-4947-9D7A-C26E2D9670CF}"/>
              </a:ext>
            </a:extLst>
          </p:cNvPr>
          <p:cNvPicPr>
            <a:picLocks noChangeAspect="1"/>
          </p:cNvPicPr>
          <p:nvPr/>
        </p:nvPicPr>
        <p:blipFill rotWithShape="1">
          <a:blip r:embed="rId10">
            <a:extLst>
              <a:ext uri="{28A0092B-C50C-407E-A947-70E740481C1C}">
                <a14:useLocalDpi xmlns:a14="http://schemas.microsoft.com/office/drawing/2010/main" val="0"/>
              </a:ext>
            </a:extLst>
          </a:blip>
          <a:srcRect b="69431"/>
          <a:stretch/>
        </p:blipFill>
        <p:spPr>
          <a:xfrm>
            <a:off x="1665009" y="1758129"/>
            <a:ext cx="4267200" cy="951149"/>
          </a:xfrm>
          <a:prstGeom prst="rect">
            <a:avLst/>
          </a:prstGeom>
        </p:spPr>
      </p:pic>
      <p:pic>
        <p:nvPicPr>
          <p:cNvPr id="46" name="Picture 45">
            <a:extLst>
              <a:ext uri="{FF2B5EF4-FFF2-40B4-BE49-F238E27FC236}">
                <a16:creationId xmlns:a16="http://schemas.microsoft.com/office/drawing/2014/main" id="{735FA24B-F480-5840-947C-E19660314B25}"/>
              </a:ext>
            </a:extLst>
          </p:cNvPr>
          <p:cNvPicPr>
            <a:picLocks noChangeAspect="1"/>
          </p:cNvPicPr>
          <p:nvPr/>
        </p:nvPicPr>
        <p:blipFill rotWithShape="1">
          <a:blip r:embed="rId10">
            <a:extLst>
              <a:ext uri="{28A0092B-C50C-407E-A947-70E740481C1C}">
                <a14:useLocalDpi xmlns:a14="http://schemas.microsoft.com/office/drawing/2010/main" val="0"/>
              </a:ext>
            </a:extLst>
          </a:blip>
          <a:srcRect t="30276" b="42806"/>
          <a:stretch/>
        </p:blipFill>
        <p:spPr>
          <a:xfrm>
            <a:off x="7567612" y="1764160"/>
            <a:ext cx="4267200" cy="837527"/>
          </a:xfrm>
          <a:prstGeom prst="rect">
            <a:avLst/>
          </a:prstGeom>
        </p:spPr>
      </p:pic>
      <p:pic>
        <p:nvPicPr>
          <p:cNvPr id="47" name="Picture 46">
            <a:extLst>
              <a:ext uri="{FF2B5EF4-FFF2-40B4-BE49-F238E27FC236}">
                <a16:creationId xmlns:a16="http://schemas.microsoft.com/office/drawing/2014/main" id="{CE6D425D-37EF-4B48-B50D-283D54A24A0E}"/>
              </a:ext>
            </a:extLst>
          </p:cNvPr>
          <p:cNvPicPr>
            <a:picLocks noChangeAspect="1"/>
          </p:cNvPicPr>
          <p:nvPr/>
        </p:nvPicPr>
        <p:blipFill rotWithShape="1">
          <a:blip r:embed="rId10">
            <a:extLst>
              <a:ext uri="{28A0092B-C50C-407E-A947-70E740481C1C}">
                <a14:useLocalDpi xmlns:a14="http://schemas.microsoft.com/office/drawing/2010/main" val="0"/>
              </a:ext>
            </a:extLst>
          </a:blip>
          <a:srcRect t="70236"/>
          <a:stretch/>
        </p:blipFill>
        <p:spPr>
          <a:xfrm>
            <a:off x="4253706" y="3185470"/>
            <a:ext cx="4267200" cy="926096"/>
          </a:xfrm>
          <a:prstGeom prst="rect">
            <a:avLst/>
          </a:prstGeom>
        </p:spPr>
      </p:pic>
    </p:spTree>
    <p:extLst>
      <p:ext uri="{BB962C8B-B14F-4D97-AF65-F5344CB8AC3E}">
        <p14:creationId xmlns:p14="http://schemas.microsoft.com/office/powerpoint/2010/main" val="256142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p:bldP spid="30" grpId="0"/>
      <p:bldP spid="32" grpId="0"/>
      <p:bldP spid="33" grpId="0"/>
      <p:bldP spid="39" grpId="0"/>
      <p:bldP spid="40" grpId="0"/>
      <p:bldP spid="41" grpId="0" animBg="1"/>
      <p:bldP spid="42" grpId="0"/>
      <p:bldP spid="43"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DF Realization</a:t>
            </a:r>
          </a:p>
        </p:txBody>
      </p:sp>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CEA37723-3CBE-C641-AFF0-A40D129CDDA4}"/>
              </a:ext>
            </a:extLst>
          </p:cNvPr>
          <p:cNvSpPr txBox="1"/>
          <p:nvPr/>
        </p:nvSpPr>
        <p:spPr>
          <a:xfrm>
            <a:off x="4926330" y="2947705"/>
            <a:ext cx="184731" cy="369332"/>
          </a:xfrm>
          <a:prstGeom prst="rect">
            <a:avLst/>
          </a:prstGeom>
          <a:noFill/>
        </p:spPr>
        <p:txBody>
          <a:bodyPr wrap="none" rtlCol="0">
            <a:spAutoFit/>
          </a:bodyPr>
          <a:lstStyle/>
          <a:p>
            <a:endParaRPr lang="en-US" dirty="0"/>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192212" y="405197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sp>
        <p:nvSpPr>
          <p:cNvPr id="5" name="TextBox 4">
            <a:extLst>
              <a:ext uri="{FF2B5EF4-FFF2-40B4-BE49-F238E27FC236}">
                <a16:creationId xmlns:a16="http://schemas.microsoft.com/office/drawing/2014/main" id="{08B899BD-2564-7349-89D4-98C80193E57B}"/>
              </a:ext>
            </a:extLst>
          </p:cNvPr>
          <p:cNvSpPr txBox="1"/>
          <p:nvPr/>
        </p:nvSpPr>
        <p:spPr>
          <a:xfrm>
            <a:off x="1246187" y="1130946"/>
            <a:ext cx="10854190" cy="523220"/>
          </a:xfrm>
          <a:prstGeom prst="rect">
            <a:avLst/>
          </a:prstGeom>
          <a:noFill/>
        </p:spPr>
        <p:txBody>
          <a:bodyPr wrap="none" rtlCol="0">
            <a:spAutoFit/>
          </a:bodyPr>
          <a:lstStyle/>
          <a:p>
            <a:r>
              <a:rPr lang="en-US" sz="2800" dirty="0">
                <a:solidFill>
                  <a:schemeClr val="bg1">
                    <a:lumMod val="10000"/>
                  </a:schemeClr>
                </a:solidFill>
              </a:rPr>
              <a:t>We might want to try to reduce the number of required components</a:t>
            </a:r>
          </a:p>
        </p:txBody>
      </p:sp>
      <p:sp>
        <p:nvSpPr>
          <p:cNvPr id="9" name="Line 6">
            <a:extLst>
              <a:ext uri="{FF2B5EF4-FFF2-40B4-BE49-F238E27FC236}">
                <a16:creationId xmlns:a16="http://schemas.microsoft.com/office/drawing/2014/main" id="{04F32474-416E-7A44-93EA-7D66B0EDC71F}"/>
              </a:ext>
            </a:extLst>
          </p:cNvPr>
          <p:cNvSpPr>
            <a:spLocks noChangeShapeType="1"/>
          </p:cNvSpPr>
          <p:nvPr/>
        </p:nvSpPr>
        <p:spPr bwMode="auto">
          <a:xfrm>
            <a:off x="4686935" y="6402394"/>
            <a:ext cx="1801711" cy="1664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00027F4C-9253-B441-8F87-28264C0BC23F}"/>
              </a:ext>
            </a:extLst>
          </p:cNvPr>
          <p:cNvSpPr>
            <a:spLocks noChangeShapeType="1"/>
          </p:cNvSpPr>
          <p:nvPr/>
        </p:nvSpPr>
        <p:spPr bwMode="auto">
          <a:xfrm>
            <a:off x="4911463" y="4737159"/>
            <a:ext cx="3062761" cy="149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Oval 13">
            <a:extLst>
              <a:ext uri="{FF2B5EF4-FFF2-40B4-BE49-F238E27FC236}">
                <a16:creationId xmlns:a16="http://schemas.microsoft.com/office/drawing/2014/main" id="{23325ED5-DD92-DC48-95A9-F780E4A55AAB}"/>
              </a:ext>
            </a:extLst>
          </p:cNvPr>
          <p:cNvSpPr>
            <a:spLocks noChangeArrowheads="1"/>
          </p:cNvSpPr>
          <p:nvPr/>
        </p:nvSpPr>
        <p:spPr bwMode="auto">
          <a:xfrm>
            <a:off x="4439976" y="4513690"/>
            <a:ext cx="471488" cy="4587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p:sp>
        <p:nvSpPr>
          <p:cNvPr id="16" name="Line 16">
            <a:extLst>
              <a:ext uri="{FF2B5EF4-FFF2-40B4-BE49-F238E27FC236}">
                <a16:creationId xmlns:a16="http://schemas.microsoft.com/office/drawing/2014/main" id="{B484E307-CB20-BF44-A649-0682F6A26E98}"/>
              </a:ext>
            </a:extLst>
          </p:cNvPr>
          <p:cNvSpPr>
            <a:spLocks noChangeShapeType="1"/>
          </p:cNvSpPr>
          <p:nvPr/>
        </p:nvSpPr>
        <p:spPr bwMode="auto">
          <a:xfrm>
            <a:off x="3475885" y="4743396"/>
            <a:ext cx="955360" cy="871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17" name="Text Box 18">
                <a:extLst>
                  <a:ext uri="{FF2B5EF4-FFF2-40B4-BE49-F238E27FC236}">
                    <a16:creationId xmlns:a16="http://schemas.microsoft.com/office/drawing/2014/main" id="{4FDBF39F-5BDC-2746-8DBF-F50478C037F6}"/>
                  </a:ext>
                </a:extLst>
              </p:cNvPr>
              <p:cNvSpPr txBox="1">
                <a:spLocks noChangeArrowheads="1"/>
              </p:cNvSpPr>
              <p:nvPr/>
            </p:nvSpPr>
            <p:spPr bwMode="auto">
              <a:xfrm>
                <a:off x="6148992" y="6194413"/>
                <a:ext cx="649288" cy="369332"/>
              </a:xfrm>
              <a:prstGeom prst="rect">
                <a:avLst/>
              </a:prstGeom>
              <a:solidFill>
                <a:schemeClr val="bg1"/>
              </a:solidFill>
              <a:ln w="254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p>
                        <m:sSupPr>
                          <m:ctrlPr>
                            <a:rPr lang="en-GB" altLang="en-US" sz="1800" b="0" i="1" dirty="0" smtClean="0">
                              <a:latin typeface="Cambria Math" panose="02040503050406030204" pitchFamily="18" charset="0"/>
                            </a:rPr>
                          </m:ctrlPr>
                        </m:sSupPr>
                        <m:e>
                          <m:r>
                            <a:rPr lang="en-GB" altLang="en-US" sz="1800" b="0" i="1" dirty="0" smtClean="0">
                              <a:latin typeface="Cambria Math" panose="02040503050406030204" pitchFamily="18" charset="0"/>
                            </a:rPr>
                            <m:t>𝑧</m:t>
                          </m:r>
                        </m:e>
                        <m:sup>
                          <m:r>
                            <a:rPr lang="en-GB" altLang="en-US" sz="1800" b="0" i="1" dirty="0" smtClean="0">
                              <a:latin typeface="Cambria Math" panose="02040503050406030204" pitchFamily="18" charset="0"/>
                            </a:rPr>
                            <m:t>−1</m:t>
                          </m:r>
                        </m:sup>
                      </m:sSup>
                    </m:oMath>
                  </m:oMathPara>
                </a14:m>
                <a:endParaRPr lang="en-GB" altLang="en-US" sz="1800" dirty="0"/>
              </a:p>
            </p:txBody>
          </p:sp>
        </mc:Choice>
        <mc:Fallback xmlns="">
          <p:sp>
            <p:nvSpPr>
              <p:cNvPr id="17" name="Text Box 18">
                <a:extLst>
                  <a:ext uri="{FF2B5EF4-FFF2-40B4-BE49-F238E27FC236}">
                    <a16:creationId xmlns:a16="http://schemas.microsoft.com/office/drawing/2014/main" id="{4FDBF39F-5BDC-2746-8DBF-F50478C037F6}"/>
                  </a:ext>
                </a:extLst>
              </p:cNvPr>
              <p:cNvSpPr txBox="1">
                <a:spLocks noRot="1" noChangeAspect="1" noMove="1" noResize="1" noEditPoints="1" noAdjustHandles="1" noChangeArrowheads="1" noChangeShapeType="1" noTextEdit="1"/>
              </p:cNvSpPr>
              <p:nvPr/>
            </p:nvSpPr>
            <p:spPr bwMode="auto">
              <a:xfrm>
                <a:off x="6148992" y="6194413"/>
                <a:ext cx="649288" cy="369332"/>
              </a:xfrm>
              <a:prstGeom prst="rect">
                <a:avLst/>
              </a:prstGeom>
              <a:blipFill>
                <a:blip r:embed="rId3"/>
                <a:stretch>
                  <a:fillRect/>
                </a:stretch>
              </a:blip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3" name="Line 24">
            <a:extLst>
              <a:ext uri="{FF2B5EF4-FFF2-40B4-BE49-F238E27FC236}">
                <a16:creationId xmlns:a16="http://schemas.microsoft.com/office/drawing/2014/main" id="{43125E09-D8EE-164E-AD55-A3F57434A364}"/>
              </a:ext>
            </a:extLst>
          </p:cNvPr>
          <p:cNvSpPr>
            <a:spLocks noChangeShapeType="1"/>
          </p:cNvSpPr>
          <p:nvPr/>
        </p:nvSpPr>
        <p:spPr bwMode="auto">
          <a:xfrm flipH="1" flipV="1">
            <a:off x="4686936" y="6040721"/>
            <a:ext cx="7833" cy="3504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6">
            <a:extLst>
              <a:ext uri="{FF2B5EF4-FFF2-40B4-BE49-F238E27FC236}">
                <a16:creationId xmlns:a16="http://schemas.microsoft.com/office/drawing/2014/main" id="{2EB46ACF-C8EF-9F4A-B713-DE27F9147636}"/>
              </a:ext>
            </a:extLst>
          </p:cNvPr>
          <p:cNvSpPr>
            <a:spLocks noChangeShapeType="1"/>
          </p:cNvSpPr>
          <p:nvPr/>
        </p:nvSpPr>
        <p:spPr bwMode="auto">
          <a:xfrm flipH="1" flipV="1">
            <a:off x="4686936" y="4957391"/>
            <a:ext cx="2" cy="690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7">
            <a:extLst>
              <a:ext uri="{FF2B5EF4-FFF2-40B4-BE49-F238E27FC236}">
                <a16:creationId xmlns:a16="http://schemas.microsoft.com/office/drawing/2014/main" id="{2AA9670E-3F3E-3240-9477-5C2BF576B876}"/>
              </a:ext>
            </a:extLst>
          </p:cNvPr>
          <p:cNvSpPr>
            <a:spLocks noChangeShapeType="1"/>
          </p:cNvSpPr>
          <p:nvPr/>
        </p:nvSpPr>
        <p:spPr bwMode="auto">
          <a:xfrm>
            <a:off x="7976971" y="4724248"/>
            <a:ext cx="14715" cy="16519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29" name="Text Box 30">
                <a:extLst>
                  <a:ext uri="{FF2B5EF4-FFF2-40B4-BE49-F238E27FC236}">
                    <a16:creationId xmlns:a16="http://schemas.microsoft.com/office/drawing/2014/main" id="{C7E8956D-8389-624B-8822-01FBEFE0B40A}"/>
                  </a:ext>
                </a:extLst>
              </p:cNvPr>
              <p:cNvSpPr txBox="1">
                <a:spLocks noChangeArrowheads="1"/>
              </p:cNvSpPr>
              <p:nvPr/>
            </p:nvSpPr>
            <p:spPr bwMode="auto">
              <a:xfrm>
                <a:off x="3615269" y="4305359"/>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𝑥</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i="1" dirty="0" smtClean="0">
                          <a:latin typeface="Cambria Math" panose="02040503050406030204" pitchFamily="18" charset="0"/>
                        </a:rPr>
                        <m:t>]</m:t>
                      </m:r>
                    </m:oMath>
                  </m:oMathPara>
                </a14:m>
                <a:endParaRPr lang="en-GB" altLang="en-US" sz="1800" dirty="0"/>
              </a:p>
            </p:txBody>
          </p:sp>
        </mc:Choice>
        <mc:Fallback xmlns="">
          <p:sp>
            <p:nvSpPr>
              <p:cNvPr id="29" name="Text Box 30">
                <a:extLst>
                  <a:ext uri="{FF2B5EF4-FFF2-40B4-BE49-F238E27FC236}">
                    <a16:creationId xmlns:a16="http://schemas.microsoft.com/office/drawing/2014/main" id="{C7E8956D-8389-624B-8822-01FBEFE0B40A}"/>
                  </a:ext>
                </a:extLst>
              </p:cNvPr>
              <p:cNvSpPr txBox="1">
                <a:spLocks noRot="1" noChangeAspect="1" noMove="1" noResize="1" noEditPoints="1" noAdjustHandles="1" noChangeArrowheads="1" noChangeShapeType="1" noTextEdit="1"/>
              </p:cNvSpPr>
              <p:nvPr/>
            </p:nvSpPr>
            <p:spPr bwMode="auto">
              <a:xfrm>
                <a:off x="3615269" y="4305359"/>
                <a:ext cx="649287" cy="366712"/>
              </a:xfrm>
              <a:prstGeom prst="rect">
                <a:avLst/>
              </a:prstGeom>
              <a:blipFill>
                <a:blip r:embed="rId4"/>
                <a:stretch>
                  <a:fillRect b="-20000"/>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179354D-B884-0541-920E-B5E4CED57545}"/>
              </a:ext>
            </a:extLst>
          </p:cNvPr>
          <p:cNvGrpSpPr/>
          <p:nvPr/>
        </p:nvGrpSpPr>
        <p:grpSpPr>
          <a:xfrm>
            <a:off x="4467839" y="5587321"/>
            <a:ext cx="447675" cy="553998"/>
            <a:chOff x="5099686" y="5317671"/>
            <a:chExt cx="447675" cy="553998"/>
          </a:xfrm>
        </p:grpSpPr>
        <p:sp>
          <p:nvSpPr>
            <p:cNvPr id="12" name="Oval 10">
              <a:extLst>
                <a:ext uri="{FF2B5EF4-FFF2-40B4-BE49-F238E27FC236}">
                  <a16:creationId xmlns:a16="http://schemas.microsoft.com/office/drawing/2014/main" id="{4194370D-C167-4C46-9055-7A760C6FD1A9}"/>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0" name="Text Box 31">
              <a:extLst>
                <a:ext uri="{FF2B5EF4-FFF2-40B4-BE49-F238E27FC236}">
                  <a16:creationId xmlns:a16="http://schemas.microsoft.com/office/drawing/2014/main" id="{34AA651D-0D15-0140-A29B-3B730FE5EDD9}"/>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p:sp>
        <p:nvSpPr>
          <p:cNvPr id="32" name="Text Box 34">
            <a:extLst>
              <a:ext uri="{FF2B5EF4-FFF2-40B4-BE49-F238E27FC236}">
                <a16:creationId xmlns:a16="http://schemas.microsoft.com/office/drawing/2014/main" id="{84FFEB65-2740-FC40-9204-25BB892D88F4}"/>
              </a:ext>
            </a:extLst>
          </p:cNvPr>
          <p:cNvSpPr txBox="1">
            <a:spLocks noChangeArrowheads="1"/>
          </p:cNvSpPr>
          <p:nvPr/>
        </p:nvSpPr>
        <p:spPr bwMode="auto">
          <a:xfrm>
            <a:off x="4439976" y="4381931"/>
            <a:ext cx="4714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4000" dirty="0"/>
              <a:t>+</a:t>
            </a:r>
          </a:p>
        </p:txBody>
      </p:sp>
      <mc:AlternateContent xmlns:mc="http://schemas.openxmlformats.org/markup-compatibility/2006" xmlns:a14="http://schemas.microsoft.com/office/drawing/2010/main">
        <mc:Choice Requires="a14">
          <p:sp>
            <p:nvSpPr>
              <p:cNvPr id="33" name="Text Box 35">
                <a:extLst>
                  <a:ext uri="{FF2B5EF4-FFF2-40B4-BE49-F238E27FC236}">
                    <a16:creationId xmlns:a16="http://schemas.microsoft.com/office/drawing/2014/main" id="{B17EFE3D-D0E1-4C47-8348-1AE9F5C275B5}"/>
                  </a:ext>
                </a:extLst>
              </p:cNvPr>
              <p:cNvSpPr txBox="1">
                <a:spLocks noChangeArrowheads="1"/>
              </p:cNvSpPr>
              <p:nvPr/>
            </p:nvSpPr>
            <p:spPr bwMode="auto">
              <a:xfrm>
                <a:off x="9535093" y="5954033"/>
                <a:ext cx="649288"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b="0" i="1" dirty="0" smtClean="0">
                          <a:latin typeface="Cambria Math" panose="02040503050406030204" pitchFamily="18" charset="0"/>
                        </a:rPr>
                        <m:t>𝑤</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i="1" dirty="0" smtClean="0">
                          <a:latin typeface="Cambria Math" panose="02040503050406030204" pitchFamily="18" charset="0"/>
                        </a:rPr>
                        <m:t>]</m:t>
                      </m:r>
                    </m:oMath>
                  </m:oMathPara>
                </a14:m>
                <a:endParaRPr lang="en-GB" altLang="en-US" sz="1800" dirty="0"/>
              </a:p>
            </p:txBody>
          </p:sp>
        </mc:Choice>
        <mc:Fallback xmlns="">
          <p:sp>
            <p:nvSpPr>
              <p:cNvPr id="33" name="Text Box 35">
                <a:extLst>
                  <a:ext uri="{FF2B5EF4-FFF2-40B4-BE49-F238E27FC236}">
                    <a16:creationId xmlns:a16="http://schemas.microsoft.com/office/drawing/2014/main" id="{B17EFE3D-D0E1-4C47-8348-1AE9F5C275B5}"/>
                  </a:ext>
                </a:extLst>
              </p:cNvPr>
              <p:cNvSpPr txBox="1">
                <a:spLocks noRot="1" noChangeAspect="1" noMove="1" noResize="1" noEditPoints="1" noAdjustHandles="1" noChangeArrowheads="1" noChangeShapeType="1" noTextEdit="1"/>
              </p:cNvSpPr>
              <p:nvPr/>
            </p:nvSpPr>
            <p:spPr bwMode="auto">
              <a:xfrm>
                <a:off x="9535093" y="5954033"/>
                <a:ext cx="649288" cy="366712"/>
              </a:xfrm>
              <a:prstGeom prst="rect">
                <a:avLst/>
              </a:prstGeom>
              <a:blipFill>
                <a:blip r:embed="rId5"/>
                <a:stretch>
                  <a:fillRect r="-1887" b="-20000"/>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 Box 38">
                <a:extLst>
                  <a:ext uri="{FF2B5EF4-FFF2-40B4-BE49-F238E27FC236}">
                    <a16:creationId xmlns:a16="http://schemas.microsoft.com/office/drawing/2014/main" id="{BEEE9021-4436-0D4F-A4CC-14DBE76D6D44}"/>
                  </a:ext>
                </a:extLst>
              </p:cNvPr>
              <p:cNvSpPr txBox="1">
                <a:spLocks noChangeArrowheads="1"/>
              </p:cNvSpPr>
              <p:nvPr/>
            </p:nvSpPr>
            <p:spPr bwMode="auto">
              <a:xfrm>
                <a:off x="3713799" y="5587321"/>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𝑎</m:t>
                      </m:r>
                      <m:r>
                        <a:rPr lang="en-GB" altLang="en-US" sz="1800" i="1" baseline="-25000" dirty="0">
                          <a:latin typeface="Cambria Math" panose="02040503050406030204" pitchFamily="18" charset="0"/>
                        </a:rPr>
                        <m:t>1</m:t>
                      </m:r>
                    </m:oMath>
                  </m:oMathPara>
                </a14:m>
                <a:endParaRPr lang="en-GB" altLang="en-US" sz="1800" dirty="0"/>
              </a:p>
            </p:txBody>
          </p:sp>
        </mc:Choice>
        <mc:Fallback xmlns="">
          <p:sp>
            <p:nvSpPr>
              <p:cNvPr id="40" name="Text Box 38">
                <a:extLst>
                  <a:ext uri="{FF2B5EF4-FFF2-40B4-BE49-F238E27FC236}">
                    <a16:creationId xmlns:a16="http://schemas.microsoft.com/office/drawing/2014/main" id="{BEEE9021-4436-0D4F-A4CC-14DBE76D6D44}"/>
                  </a:ext>
                </a:extLst>
              </p:cNvPr>
              <p:cNvSpPr txBox="1">
                <a:spLocks noRot="1" noChangeAspect="1" noMove="1" noResize="1" noEditPoints="1" noAdjustHandles="1" noChangeArrowheads="1" noChangeShapeType="1" noTextEdit="1"/>
              </p:cNvSpPr>
              <p:nvPr/>
            </p:nvSpPr>
            <p:spPr bwMode="auto">
              <a:xfrm>
                <a:off x="3713799" y="5587321"/>
                <a:ext cx="649287" cy="366712"/>
              </a:xfrm>
              <a:prstGeom prst="rect">
                <a:avLst/>
              </a:prstGeom>
              <a:blipFill>
                <a:blip r:embed="rId6"/>
                <a:stretch>
                  <a:fillRect/>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1" name="Line 39">
            <a:extLst>
              <a:ext uri="{FF2B5EF4-FFF2-40B4-BE49-F238E27FC236}">
                <a16:creationId xmlns:a16="http://schemas.microsoft.com/office/drawing/2014/main" id="{E9B4EEDD-BBE1-FF49-9B89-5712AE888A7D}"/>
              </a:ext>
            </a:extLst>
          </p:cNvPr>
          <p:cNvSpPr>
            <a:spLocks noChangeShapeType="1"/>
          </p:cNvSpPr>
          <p:nvPr/>
        </p:nvSpPr>
        <p:spPr bwMode="auto">
          <a:xfrm flipH="1" flipV="1">
            <a:off x="6823606" y="6392392"/>
            <a:ext cx="3486150" cy="10001"/>
          </a:xfrm>
          <a:prstGeom prst="line">
            <a:avLst/>
          </a:prstGeom>
          <a:noFill/>
          <a:ln w="28575">
            <a:solidFill>
              <a:schemeClr val="tx1"/>
            </a:solidFill>
            <a:round/>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 name="Picture 7">
            <a:extLst>
              <a:ext uri="{FF2B5EF4-FFF2-40B4-BE49-F238E27FC236}">
                <a16:creationId xmlns:a16="http://schemas.microsoft.com/office/drawing/2014/main" id="{2EB40F4C-B325-3F4F-93E6-3473CD35CDEA}"/>
              </a:ext>
            </a:extLst>
          </p:cNvPr>
          <p:cNvPicPr>
            <a:picLocks noChangeAspect="1"/>
          </p:cNvPicPr>
          <p:nvPr/>
        </p:nvPicPr>
        <p:blipFill rotWithShape="1">
          <a:blip r:embed="rId7">
            <a:extLst>
              <a:ext uri="{28A0092B-C50C-407E-A947-70E740481C1C}">
                <a14:useLocalDpi xmlns:a14="http://schemas.microsoft.com/office/drawing/2010/main" val="0"/>
              </a:ext>
            </a:extLst>
          </a:blip>
          <a:srcRect b="71324"/>
          <a:stretch/>
        </p:blipFill>
        <p:spPr>
          <a:xfrm>
            <a:off x="1315326" y="1639619"/>
            <a:ext cx="6616700" cy="772067"/>
          </a:xfrm>
          <a:prstGeom prst="rect">
            <a:avLst/>
          </a:prstGeom>
        </p:spPr>
      </p:pic>
      <p:pic>
        <p:nvPicPr>
          <p:cNvPr id="31" name="Picture 30">
            <a:extLst>
              <a:ext uri="{FF2B5EF4-FFF2-40B4-BE49-F238E27FC236}">
                <a16:creationId xmlns:a16="http://schemas.microsoft.com/office/drawing/2014/main" id="{9A1277BA-8363-034B-8E1F-1624AB25F27E}"/>
              </a:ext>
            </a:extLst>
          </p:cNvPr>
          <p:cNvPicPr>
            <a:picLocks noChangeAspect="1"/>
          </p:cNvPicPr>
          <p:nvPr/>
        </p:nvPicPr>
        <p:blipFill rotWithShape="1">
          <a:blip r:embed="rId7">
            <a:extLst>
              <a:ext uri="{28A0092B-C50C-407E-A947-70E740481C1C}">
                <a14:useLocalDpi xmlns:a14="http://schemas.microsoft.com/office/drawing/2010/main" val="0"/>
              </a:ext>
            </a:extLst>
          </a:blip>
          <a:srcRect t="30109" b="42883"/>
          <a:stretch/>
        </p:blipFill>
        <p:spPr>
          <a:xfrm>
            <a:off x="1261828" y="2356363"/>
            <a:ext cx="6616700" cy="727155"/>
          </a:xfrm>
          <a:prstGeom prst="rect">
            <a:avLst/>
          </a:prstGeom>
        </p:spPr>
      </p:pic>
      <p:pic>
        <p:nvPicPr>
          <p:cNvPr id="38" name="Picture 37">
            <a:extLst>
              <a:ext uri="{FF2B5EF4-FFF2-40B4-BE49-F238E27FC236}">
                <a16:creationId xmlns:a16="http://schemas.microsoft.com/office/drawing/2014/main" id="{B5297AE3-FED4-9B4F-B987-2852D758503A}"/>
              </a:ext>
            </a:extLst>
          </p:cNvPr>
          <p:cNvPicPr>
            <a:picLocks noChangeAspect="1"/>
          </p:cNvPicPr>
          <p:nvPr/>
        </p:nvPicPr>
        <p:blipFill rotWithShape="1">
          <a:blip r:embed="rId7">
            <a:extLst>
              <a:ext uri="{28A0092B-C50C-407E-A947-70E740481C1C}">
                <a14:useLocalDpi xmlns:a14="http://schemas.microsoft.com/office/drawing/2010/main" val="0"/>
              </a:ext>
            </a:extLst>
          </a:blip>
          <a:srcRect t="56119" b="26226"/>
          <a:stretch/>
        </p:blipFill>
        <p:spPr>
          <a:xfrm>
            <a:off x="1246187" y="3150688"/>
            <a:ext cx="6436761" cy="475347"/>
          </a:xfrm>
          <a:prstGeom prst="rect">
            <a:avLst/>
          </a:prstGeom>
        </p:spPr>
      </p:pic>
      <p:pic>
        <p:nvPicPr>
          <p:cNvPr id="50" name="Picture 49">
            <a:extLst>
              <a:ext uri="{FF2B5EF4-FFF2-40B4-BE49-F238E27FC236}">
                <a16:creationId xmlns:a16="http://schemas.microsoft.com/office/drawing/2014/main" id="{A4B198A2-C552-4C45-8C18-DF94CABE4815}"/>
              </a:ext>
            </a:extLst>
          </p:cNvPr>
          <p:cNvPicPr>
            <a:picLocks noChangeAspect="1"/>
          </p:cNvPicPr>
          <p:nvPr/>
        </p:nvPicPr>
        <p:blipFill rotWithShape="1">
          <a:blip r:embed="rId7">
            <a:extLst>
              <a:ext uri="{28A0092B-C50C-407E-A947-70E740481C1C}">
                <a14:useLocalDpi xmlns:a14="http://schemas.microsoft.com/office/drawing/2010/main" val="0"/>
              </a:ext>
            </a:extLst>
          </a:blip>
          <a:srcRect t="72329"/>
          <a:stretch/>
        </p:blipFill>
        <p:spPr>
          <a:xfrm>
            <a:off x="6719093" y="3028195"/>
            <a:ext cx="6616700" cy="745022"/>
          </a:xfrm>
          <a:prstGeom prst="rect">
            <a:avLst/>
          </a:prstGeom>
        </p:spPr>
      </p:pic>
      <p:sp>
        <p:nvSpPr>
          <p:cNvPr id="51" name="Line 27">
            <a:extLst>
              <a:ext uri="{FF2B5EF4-FFF2-40B4-BE49-F238E27FC236}">
                <a16:creationId xmlns:a16="http://schemas.microsoft.com/office/drawing/2014/main" id="{6E8C5D3D-21CF-1A45-B497-7DA1C4B8FB8D}"/>
              </a:ext>
            </a:extLst>
          </p:cNvPr>
          <p:cNvSpPr>
            <a:spLocks noChangeShapeType="1"/>
          </p:cNvSpPr>
          <p:nvPr/>
        </p:nvSpPr>
        <p:spPr bwMode="auto">
          <a:xfrm flipH="1">
            <a:off x="7462218" y="3495259"/>
            <a:ext cx="2001344" cy="1029937"/>
          </a:xfrm>
          <a:prstGeom prst="line">
            <a:avLst/>
          </a:prstGeom>
          <a:noFill/>
          <a:ln w="539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Tree>
    <p:extLst>
      <p:ext uri="{BB962C8B-B14F-4D97-AF65-F5344CB8AC3E}">
        <p14:creationId xmlns:p14="http://schemas.microsoft.com/office/powerpoint/2010/main" val="409056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6" grpId="0" animBg="1"/>
      <p:bldP spid="17" grpId="0" animBg="1"/>
      <p:bldP spid="23" grpId="0" animBg="1"/>
      <p:bldP spid="25" grpId="0" animBg="1"/>
      <p:bldP spid="26" grpId="0" animBg="1"/>
      <p:bldP spid="29" grpId="0"/>
      <p:bldP spid="32" grpId="0"/>
      <p:bldP spid="33" grpId="0"/>
      <p:bldP spid="40" grpId="0"/>
      <p:bldP spid="41" grpId="0" animBg="1"/>
      <p:bldP spid="5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DF Realization</a:t>
            </a:r>
          </a:p>
        </p:txBody>
      </p:sp>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CEA37723-3CBE-C641-AFF0-A40D129CDDA4}"/>
              </a:ext>
            </a:extLst>
          </p:cNvPr>
          <p:cNvSpPr txBox="1"/>
          <p:nvPr/>
        </p:nvSpPr>
        <p:spPr>
          <a:xfrm>
            <a:off x="4926330" y="2947705"/>
            <a:ext cx="184731" cy="369332"/>
          </a:xfrm>
          <a:prstGeom prst="rect">
            <a:avLst/>
          </a:prstGeom>
          <a:noFill/>
        </p:spPr>
        <p:txBody>
          <a:bodyPr wrap="none" rtlCol="0">
            <a:spAutoFit/>
          </a:bodyPr>
          <a:lstStyle/>
          <a:p>
            <a:endParaRPr lang="en-US" dirty="0"/>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192212" y="405197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graphicFrame>
        <p:nvGraphicFramePr>
          <p:cNvPr id="28" name="Object 4">
            <a:extLst>
              <a:ext uri="{FF2B5EF4-FFF2-40B4-BE49-F238E27FC236}">
                <a16:creationId xmlns:a16="http://schemas.microsoft.com/office/drawing/2014/main" id="{C15218A4-8576-5B4C-80AE-6DDB68D6E49D}"/>
              </a:ext>
            </a:extLst>
          </p:cNvPr>
          <p:cNvGraphicFramePr>
            <a:graphicFrameLocks noChangeAspect="1"/>
          </p:cNvGraphicFramePr>
          <p:nvPr>
            <p:extLst>
              <p:ext uri="{D42A27DB-BD31-4B8C-83A1-F6EECF244321}">
                <p14:modId xmlns:p14="http://schemas.microsoft.com/office/powerpoint/2010/main" val="2169811887"/>
              </p:ext>
            </p:extLst>
          </p:nvPr>
        </p:nvGraphicFramePr>
        <p:xfrm>
          <a:off x="1192212" y="1369502"/>
          <a:ext cx="5691188" cy="1196975"/>
        </p:xfrm>
        <a:graphic>
          <a:graphicData uri="http://schemas.openxmlformats.org/presentationml/2006/ole">
            <mc:AlternateContent xmlns:mc="http://schemas.openxmlformats.org/markup-compatibility/2006">
              <mc:Choice xmlns:v="urn:schemas-microsoft-com:vml" Requires="v">
                <p:oleObj spid="_x0000_s1053" name="Equation" r:id="rId4" imgW="2286000" imgH="482600" progId="Equation.3">
                  <p:embed/>
                </p:oleObj>
              </mc:Choice>
              <mc:Fallback>
                <p:oleObj name="Equation" r:id="rId4" imgW="2286000" imgH="482600" progId="Equation.3">
                  <p:embed/>
                  <p:pic>
                    <p:nvPicPr>
                      <p:cNvPr id="2560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212" y="1369502"/>
                        <a:ext cx="5691188"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 name="Group 12">
            <a:extLst>
              <a:ext uri="{FF2B5EF4-FFF2-40B4-BE49-F238E27FC236}">
                <a16:creationId xmlns:a16="http://schemas.microsoft.com/office/drawing/2014/main" id="{9E71AFBF-5B26-5C47-88B4-E7599BA86F13}"/>
              </a:ext>
            </a:extLst>
          </p:cNvPr>
          <p:cNvGrpSpPr/>
          <p:nvPr/>
        </p:nvGrpSpPr>
        <p:grpSpPr>
          <a:xfrm>
            <a:off x="1596945" y="3429000"/>
            <a:ext cx="9830765" cy="2282903"/>
            <a:chOff x="1240685" y="4305359"/>
            <a:chExt cx="9830765" cy="2282903"/>
          </a:xfrm>
        </p:grpSpPr>
        <p:sp>
          <p:nvSpPr>
            <p:cNvPr id="9" name="Line 6">
              <a:extLst>
                <a:ext uri="{FF2B5EF4-FFF2-40B4-BE49-F238E27FC236}">
                  <a16:creationId xmlns:a16="http://schemas.microsoft.com/office/drawing/2014/main" id="{04F32474-416E-7A44-93EA-7D66B0EDC71F}"/>
                </a:ext>
              </a:extLst>
            </p:cNvPr>
            <p:cNvSpPr>
              <a:spLocks noChangeShapeType="1"/>
            </p:cNvSpPr>
            <p:nvPr/>
          </p:nvSpPr>
          <p:spPr bwMode="auto">
            <a:xfrm>
              <a:off x="2451735" y="6402394"/>
              <a:ext cx="1801711" cy="1664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00027F4C-9253-B441-8F87-28264C0BC23F}"/>
                </a:ext>
              </a:extLst>
            </p:cNvPr>
            <p:cNvSpPr>
              <a:spLocks noChangeShapeType="1"/>
            </p:cNvSpPr>
            <p:nvPr/>
          </p:nvSpPr>
          <p:spPr bwMode="auto">
            <a:xfrm>
              <a:off x="2676263" y="4737159"/>
              <a:ext cx="3062761" cy="149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Oval 13">
              <a:extLst>
                <a:ext uri="{FF2B5EF4-FFF2-40B4-BE49-F238E27FC236}">
                  <a16:creationId xmlns:a16="http://schemas.microsoft.com/office/drawing/2014/main" id="{23325ED5-DD92-DC48-95A9-F780E4A55AAB}"/>
                </a:ext>
              </a:extLst>
            </p:cNvPr>
            <p:cNvSpPr>
              <a:spLocks noChangeArrowheads="1"/>
            </p:cNvSpPr>
            <p:nvPr/>
          </p:nvSpPr>
          <p:spPr bwMode="auto">
            <a:xfrm>
              <a:off x="2204776" y="4513690"/>
              <a:ext cx="471488" cy="4587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p:sp>
          <p:nvSpPr>
            <p:cNvPr id="16" name="Line 16">
              <a:extLst>
                <a:ext uri="{FF2B5EF4-FFF2-40B4-BE49-F238E27FC236}">
                  <a16:creationId xmlns:a16="http://schemas.microsoft.com/office/drawing/2014/main" id="{B484E307-CB20-BF44-A649-0682F6A26E98}"/>
                </a:ext>
              </a:extLst>
            </p:cNvPr>
            <p:cNvSpPr>
              <a:spLocks noChangeShapeType="1"/>
            </p:cNvSpPr>
            <p:nvPr/>
          </p:nvSpPr>
          <p:spPr bwMode="auto">
            <a:xfrm>
              <a:off x="1240685" y="4743396"/>
              <a:ext cx="955360" cy="871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17" name="Text Box 18">
                  <a:extLst>
                    <a:ext uri="{FF2B5EF4-FFF2-40B4-BE49-F238E27FC236}">
                      <a16:creationId xmlns:a16="http://schemas.microsoft.com/office/drawing/2014/main" id="{4FDBF39F-5BDC-2746-8DBF-F50478C037F6}"/>
                    </a:ext>
                  </a:extLst>
                </p:cNvPr>
                <p:cNvSpPr txBox="1">
                  <a:spLocks noChangeArrowheads="1"/>
                </p:cNvSpPr>
                <p:nvPr/>
              </p:nvSpPr>
              <p:spPr bwMode="auto">
                <a:xfrm>
                  <a:off x="3913792" y="6194413"/>
                  <a:ext cx="649288" cy="369332"/>
                </a:xfrm>
                <a:prstGeom prst="rect">
                  <a:avLst/>
                </a:prstGeom>
                <a:solidFill>
                  <a:schemeClr val="bg1"/>
                </a:solidFill>
                <a:ln w="254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p>
                          <m:sSupPr>
                            <m:ctrlPr>
                              <a:rPr lang="en-GB" altLang="en-US" sz="1800" b="0" i="1" dirty="0" smtClean="0">
                                <a:latin typeface="Cambria Math" panose="02040503050406030204" pitchFamily="18" charset="0"/>
                              </a:rPr>
                            </m:ctrlPr>
                          </m:sSupPr>
                          <m:e>
                            <m:r>
                              <a:rPr lang="en-GB" altLang="en-US" sz="1800" b="0" i="1" dirty="0" smtClean="0">
                                <a:latin typeface="Cambria Math" panose="02040503050406030204" pitchFamily="18" charset="0"/>
                              </a:rPr>
                              <m:t>𝑧</m:t>
                            </m:r>
                          </m:e>
                          <m:sup>
                            <m:r>
                              <a:rPr lang="en-GB" altLang="en-US" sz="1800" b="0" i="1" dirty="0" smtClean="0">
                                <a:latin typeface="Cambria Math" panose="02040503050406030204" pitchFamily="18" charset="0"/>
                              </a:rPr>
                              <m:t>−1</m:t>
                            </m:r>
                          </m:sup>
                        </m:sSup>
                      </m:oMath>
                    </m:oMathPara>
                  </a14:m>
                  <a:endParaRPr lang="en-GB" altLang="en-US" sz="1800" dirty="0"/>
                </a:p>
              </p:txBody>
            </p:sp>
          </mc:Choice>
          <mc:Fallback xmlns="">
            <p:sp>
              <p:nvSpPr>
                <p:cNvPr id="17" name="Text Box 18">
                  <a:extLst>
                    <a:ext uri="{FF2B5EF4-FFF2-40B4-BE49-F238E27FC236}">
                      <a16:creationId xmlns:a16="http://schemas.microsoft.com/office/drawing/2014/main" id="{4FDBF39F-5BDC-2746-8DBF-F50478C037F6}"/>
                    </a:ext>
                  </a:extLst>
                </p:cNvPr>
                <p:cNvSpPr txBox="1">
                  <a:spLocks noRot="1" noChangeAspect="1" noMove="1" noResize="1" noEditPoints="1" noAdjustHandles="1" noChangeArrowheads="1" noChangeShapeType="1" noTextEdit="1"/>
                </p:cNvSpPr>
                <p:nvPr/>
              </p:nvSpPr>
              <p:spPr bwMode="auto">
                <a:xfrm>
                  <a:off x="3913792" y="6194413"/>
                  <a:ext cx="649288" cy="369332"/>
                </a:xfrm>
                <a:prstGeom prst="rect">
                  <a:avLst/>
                </a:prstGeom>
                <a:blipFill>
                  <a:blip r:embed="rId6"/>
                  <a:stretch>
                    <a:fillRect/>
                  </a:stretch>
                </a:blip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3" name="Line 24">
              <a:extLst>
                <a:ext uri="{FF2B5EF4-FFF2-40B4-BE49-F238E27FC236}">
                  <a16:creationId xmlns:a16="http://schemas.microsoft.com/office/drawing/2014/main" id="{43125E09-D8EE-164E-AD55-A3F57434A364}"/>
                </a:ext>
              </a:extLst>
            </p:cNvPr>
            <p:cNvSpPr>
              <a:spLocks noChangeShapeType="1"/>
            </p:cNvSpPr>
            <p:nvPr/>
          </p:nvSpPr>
          <p:spPr bwMode="auto">
            <a:xfrm flipH="1" flipV="1">
              <a:off x="2451736" y="6040721"/>
              <a:ext cx="7833" cy="3504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6">
              <a:extLst>
                <a:ext uri="{FF2B5EF4-FFF2-40B4-BE49-F238E27FC236}">
                  <a16:creationId xmlns:a16="http://schemas.microsoft.com/office/drawing/2014/main" id="{2EB46ACF-C8EF-9F4A-B713-DE27F9147636}"/>
                </a:ext>
              </a:extLst>
            </p:cNvPr>
            <p:cNvSpPr>
              <a:spLocks noChangeShapeType="1"/>
            </p:cNvSpPr>
            <p:nvPr/>
          </p:nvSpPr>
          <p:spPr bwMode="auto">
            <a:xfrm flipH="1" flipV="1">
              <a:off x="2451736" y="4957391"/>
              <a:ext cx="2" cy="690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7">
              <a:extLst>
                <a:ext uri="{FF2B5EF4-FFF2-40B4-BE49-F238E27FC236}">
                  <a16:creationId xmlns:a16="http://schemas.microsoft.com/office/drawing/2014/main" id="{2AA9670E-3F3E-3240-9477-5C2BF576B876}"/>
                </a:ext>
              </a:extLst>
            </p:cNvPr>
            <p:cNvSpPr>
              <a:spLocks noChangeShapeType="1"/>
            </p:cNvSpPr>
            <p:nvPr/>
          </p:nvSpPr>
          <p:spPr bwMode="auto">
            <a:xfrm>
              <a:off x="5741771" y="4724248"/>
              <a:ext cx="14715" cy="16519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29" name="Text Box 30">
                  <a:extLst>
                    <a:ext uri="{FF2B5EF4-FFF2-40B4-BE49-F238E27FC236}">
                      <a16:creationId xmlns:a16="http://schemas.microsoft.com/office/drawing/2014/main" id="{C7E8956D-8389-624B-8822-01FBEFE0B40A}"/>
                    </a:ext>
                  </a:extLst>
                </p:cNvPr>
                <p:cNvSpPr txBox="1">
                  <a:spLocks noChangeArrowheads="1"/>
                </p:cNvSpPr>
                <p:nvPr/>
              </p:nvSpPr>
              <p:spPr bwMode="auto">
                <a:xfrm>
                  <a:off x="1380069" y="4305359"/>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𝑥</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i="1" dirty="0" smtClean="0">
                            <a:latin typeface="Cambria Math" panose="02040503050406030204" pitchFamily="18" charset="0"/>
                          </a:rPr>
                          <m:t>]</m:t>
                        </m:r>
                      </m:oMath>
                    </m:oMathPara>
                  </a14:m>
                  <a:endParaRPr lang="en-GB" altLang="en-US" sz="1800" dirty="0"/>
                </a:p>
              </p:txBody>
            </p:sp>
          </mc:Choice>
          <mc:Fallback xmlns="">
            <p:sp>
              <p:nvSpPr>
                <p:cNvPr id="29" name="Text Box 30">
                  <a:extLst>
                    <a:ext uri="{FF2B5EF4-FFF2-40B4-BE49-F238E27FC236}">
                      <a16:creationId xmlns:a16="http://schemas.microsoft.com/office/drawing/2014/main" id="{C7E8956D-8389-624B-8822-01FBEFE0B40A}"/>
                    </a:ext>
                  </a:extLst>
                </p:cNvPr>
                <p:cNvSpPr txBox="1">
                  <a:spLocks noRot="1" noChangeAspect="1" noMove="1" noResize="1" noEditPoints="1" noAdjustHandles="1" noChangeArrowheads="1" noChangeShapeType="1" noTextEdit="1"/>
                </p:cNvSpPr>
                <p:nvPr/>
              </p:nvSpPr>
              <p:spPr bwMode="auto">
                <a:xfrm>
                  <a:off x="1380069" y="4305359"/>
                  <a:ext cx="649287" cy="366712"/>
                </a:xfrm>
                <a:prstGeom prst="rect">
                  <a:avLst/>
                </a:prstGeom>
                <a:blipFill>
                  <a:blip r:embed="rId7"/>
                  <a:stretch>
                    <a:fillRect b="-16667"/>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179354D-B884-0541-920E-B5E4CED57545}"/>
                </a:ext>
              </a:extLst>
            </p:cNvPr>
            <p:cNvGrpSpPr/>
            <p:nvPr/>
          </p:nvGrpSpPr>
          <p:grpSpPr>
            <a:xfrm>
              <a:off x="2232639" y="5587321"/>
              <a:ext cx="447675" cy="553998"/>
              <a:chOff x="5099686" y="5317671"/>
              <a:chExt cx="447675" cy="553998"/>
            </a:xfrm>
          </p:grpSpPr>
          <p:sp>
            <p:nvSpPr>
              <p:cNvPr id="12" name="Oval 10">
                <a:extLst>
                  <a:ext uri="{FF2B5EF4-FFF2-40B4-BE49-F238E27FC236}">
                    <a16:creationId xmlns:a16="http://schemas.microsoft.com/office/drawing/2014/main" id="{4194370D-C167-4C46-9055-7A760C6FD1A9}"/>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0" name="Text Box 31">
                <a:extLst>
                  <a:ext uri="{FF2B5EF4-FFF2-40B4-BE49-F238E27FC236}">
                    <a16:creationId xmlns:a16="http://schemas.microsoft.com/office/drawing/2014/main" id="{34AA651D-0D15-0140-A29B-3B730FE5EDD9}"/>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p:sp>
          <p:nvSpPr>
            <p:cNvPr id="32" name="Text Box 34">
              <a:extLst>
                <a:ext uri="{FF2B5EF4-FFF2-40B4-BE49-F238E27FC236}">
                  <a16:creationId xmlns:a16="http://schemas.microsoft.com/office/drawing/2014/main" id="{84FFEB65-2740-FC40-9204-25BB892D88F4}"/>
                </a:ext>
              </a:extLst>
            </p:cNvPr>
            <p:cNvSpPr txBox="1">
              <a:spLocks noChangeArrowheads="1"/>
            </p:cNvSpPr>
            <p:nvPr/>
          </p:nvSpPr>
          <p:spPr bwMode="auto">
            <a:xfrm>
              <a:off x="2215991" y="4400453"/>
              <a:ext cx="4714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4000" dirty="0"/>
                <a:t>+</a:t>
              </a:r>
            </a:p>
          </p:txBody>
        </p:sp>
        <mc:AlternateContent xmlns:mc="http://schemas.openxmlformats.org/markup-compatibility/2006" xmlns:a14="http://schemas.microsoft.com/office/drawing/2010/main">
          <mc:Choice Requires="a14">
            <p:sp>
              <p:nvSpPr>
                <p:cNvPr id="33" name="Text Box 35">
                  <a:extLst>
                    <a:ext uri="{FF2B5EF4-FFF2-40B4-BE49-F238E27FC236}">
                      <a16:creationId xmlns:a16="http://schemas.microsoft.com/office/drawing/2014/main" id="{B17EFE3D-D0E1-4C47-8348-1AE9F5C275B5}"/>
                    </a:ext>
                  </a:extLst>
                </p:cNvPr>
                <p:cNvSpPr txBox="1">
                  <a:spLocks noChangeArrowheads="1"/>
                </p:cNvSpPr>
                <p:nvPr/>
              </p:nvSpPr>
              <p:spPr bwMode="auto">
                <a:xfrm>
                  <a:off x="6753118" y="5940123"/>
                  <a:ext cx="649288"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b="0" i="1" dirty="0" smtClean="0">
                            <a:latin typeface="Cambria Math" panose="02040503050406030204" pitchFamily="18" charset="0"/>
                          </a:rPr>
                          <m:t>𝑤</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i="1" dirty="0" smtClean="0">
                            <a:latin typeface="Cambria Math" panose="02040503050406030204" pitchFamily="18" charset="0"/>
                          </a:rPr>
                          <m:t>]</m:t>
                        </m:r>
                      </m:oMath>
                    </m:oMathPara>
                  </a14:m>
                  <a:endParaRPr lang="en-GB" altLang="en-US" sz="1800" dirty="0"/>
                </a:p>
              </p:txBody>
            </p:sp>
          </mc:Choice>
          <mc:Fallback xmlns="">
            <p:sp>
              <p:nvSpPr>
                <p:cNvPr id="33" name="Text Box 35">
                  <a:extLst>
                    <a:ext uri="{FF2B5EF4-FFF2-40B4-BE49-F238E27FC236}">
                      <a16:creationId xmlns:a16="http://schemas.microsoft.com/office/drawing/2014/main" id="{B17EFE3D-D0E1-4C47-8348-1AE9F5C275B5}"/>
                    </a:ext>
                  </a:extLst>
                </p:cNvPr>
                <p:cNvSpPr txBox="1">
                  <a:spLocks noRot="1" noChangeAspect="1" noMove="1" noResize="1" noEditPoints="1" noAdjustHandles="1" noChangeArrowheads="1" noChangeShapeType="1" noTextEdit="1"/>
                </p:cNvSpPr>
                <p:nvPr/>
              </p:nvSpPr>
              <p:spPr bwMode="auto">
                <a:xfrm>
                  <a:off x="6753118" y="5940123"/>
                  <a:ext cx="649288" cy="366712"/>
                </a:xfrm>
                <a:prstGeom prst="rect">
                  <a:avLst/>
                </a:prstGeom>
                <a:blipFill>
                  <a:blip r:embed="rId8"/>
                  <a:stretch>
                    <a:fillRect r="-1887" b="-16667"/>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 Box 38">
                  <a:extLst>
                    <a:ext uri="{FF2B5EF4-FFF2-40B4-BE49-F238E27FC236}">
                      <a16:creationId xmlns:a16="http://schemas.microsoft.com/office/drawing/2014/main" id="{BEEE9021-4436-0D4F-A4CC-14DBE76D6D44}"/>
                    </a:ext>
                  </a:extLst>
                </p:cNvPr>
                <p:cNvSpPr txBox="1">
                  <a:spLocks noChangeArrowheads="1"/>
                </p:cNvSpPr>
                <p:nvPr/>
              </p:nvSpPr>
              <p:spPr bwMode="auto">
                <a:xfrm>
                  <a:off x="1478599" y="5587321"/>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𝑎</m:t>
                        </m:r>
                        <m:r>
                          <a:rPr lang="en-GB" altLang="en-US" sz="1800" i="1" baseline="-25000" dirty="0">
                            <a:latin typeface="Cambria Math" panose="02040503050406030204" pitchFamily="18" charset="0"/>
                          </a:rPr>
                          <m:t>1</m:t>
                        </m:r>
                      </m:oMath>
                    </m:oMathPara>
                  </a14:m>
                  <a:endParaRPr lang="en-GB" altLang="en-US" sz="1800" dirty="0"/>
                </a:p>
              </p:txBody>
            </p:sp>
          </mc:Choice>
          <mc:Fallback xmlns="">
            <p:sp>
              <p:nvSpPr>
                <p:cNvPr id="40" name="Text Box 38">
                  <a:extLst>
                    <a:ext uri="{FF2B5EF4-FFF2-40B4-BE49-F238E27FC236}">
                      <a16:creationId xmlns:a16="http://schemas.microsoft.com/office/drawing/2014/main" id="{BEEE9021-4436-0D4F-A4CC-14DBE76D6D44}"/>
                    </a:ext>
                  </a:extLst>
                </p:cNvPr>
                <p:cNvSpPr txBox="1">
                  <a:spLocks noRot="1" noChangeAspect="1" noMove="1" noResize="1" noEditPoints="1" noAdjustHandles="1" noChangeArrowheads="1" noChangeShapeType="1" noTextEdit="1"/>
                </p:cNvSpPr>
                <p:nvPr/>
              </p:nvSpPr>
              <p:spPr bwMode="auto">
                <a:xfrm>
                  <a:off x="1478599" y="5587321"/>
                  <a:ext cx="649287" cy="366712"/>
                </a:xfrm>
                <a:prstGeom prst="rect">
                  <a:avLst/>
                </a:prstGeom>
                <a:blipFill>
                  <a:blip r:embed="rId9"/>
                  <a:stretch>
                    <a:fillRect/>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1" name="Line 39">
              <a:extLst>
                <a:ext uri="{FF2B5EF4-FFF2-40B4-BE49-F238E27FC236}">
                  <a16:creationId xmlns:a16="http://schemas.microsoft.com/office/drawing/2014/main" id="{E9B4EEDD-BBE1-FF49-9B89-5712AE888A7D}"/>
                </a:ext>
              </a:extLst>
            </p:cNvPr>
            <p:cNvSpPr>
              <a:spLocks noChangeShapeType="1"/>
            </p:cNvSpPr>
            <p:nvPr/>
          </p:nvSpPr>
          <p:spPr bwMode="auto">
            <a:xfrm flipH="1" flipV="1">
              <a:off x="4588406" y="6392392"/>
              <a:ext cx="3486150" cy="10001"/>
            </a:xfrm>
            <a:prstGeom prst="line">
              <a:avLst/>
            </a:prstGeom>
            <a:noFill/>
            <a:ln w="28575">
              <a:solidFill>
                <a:schemeClr val="tx1"/>
              </a:solidFill>
              <a:round/>
              <a:headEnd type="triangle"/>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35" name="Text Box 35">
                  <a:extLst>
                    <a:ext uri="{FF2B5EF4-FFF2-40B4-BE49-F238E27FC236}">
                      <a16:creationId xmlns:a16="http://schemas.microsoft.com/office/drawing/2014/main" id="{9C3278C2-2CA3-7B45-B1FF-E28CF254D461}"/>
                    </a:ext>
                  </a:extLst>
                </p:cNvPr>
                <p:cNvSpPr txBox="1">
                  <a:spLocks noChangeArrowheads="1"/>
                </p:cNvSpPr>
                <p:nvPr/>
              </p:nvSpPr>
              <p:spPr bwMode="auto">
                <a:xfrm>
                  <a:off x="9812082" y="6026163"/>
                  <a:ext cx="1095441" cy="36933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b="0" i="1" dirty="0" smtClean="0">
                            <a:latin typeface="Cambria Math" panose="02040503050406030204" pitchFamily="18" charset="0"/>
                          </a:rPr>
                          <m:t>𝑤</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b="0" i="1" dirty="0" smtClean="0">
                            <a:latin typeface="Cambria Math" panose="02040503050406030204" pitchFamily="18" charset="0"/>
                          </a:rPr>
                          <m:t>−1]</m:t>
                        </m:r>
                      </m:oMath>
                    </m:oMathPara>
                  </a14:m>
                  <a:endParaRPr lang="en-GB" altLang="en-US" sz="1800" dirty="0"/>
                </a:p>
              </p:txBody>
            </p:sp>
          </mc:Choice>
          <mc:Fallback xmlns="">
            <p:sp>
              <p:nvSpPr>
                <p:cNvPr id="35" name="Text Box 35">
                  <a:extLst>
                    <a:ext uri="{FF2B5EF4-FFF2-40B4-BE49-F238E27FC236}">
                      <a16:creationId xmlns:a16="http://schemas.microsoft.com/office/drawing/2014/main" id="{9C3278C2-2CA3-7B45-B1FF-E28CF254D461}"/>
                    </a:ext>
                  </a:extLst>
                </p:cNvPr>
                <p:cNvSpPr txBox="1">
                  <a:spLocks noRot="1" noChangeAspect="1" noMove="1" noResize="1" noEditPoints="1" noAdjustHandles="1" noChangeArrowheads="1" noChangeShapeType="1" noTextEdit="1"/>
                </p:cNvSpPr>
                <p:nvPr/>
              </p:nvSpPr>
              <p:spPr bwMode="auto">
                <a:xfrm>
                  <a:off x="9812082" y="6026163"/>
                  <a:ext cx="1095441" cy="369332"/>
                </a:xfrm>
                <a:prstGeom prst="rect">
                  <a:avLst/>
                </a:prstGeom>
                <a:blipFill>
                  <a:blip r:embed="rId10"/>
                  <a:stretch>
                    <a:fillRect b="-16667"/>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 Box 18">
                  <a:extLst>
                    <a:ext uri="{FF2B5EF4-FFF2-40B4-BE49-F238E27FC236}">
                      <a16:creationId xmlns:a16="http://schemas.microsoft.com/office/drawing/2014/main" id="{0E6DE2C2-1AE0-1241-AE7F-A282426BE7B0}"/>
                    </a:ext>
                  </a:extLst>
                </p:cNvPr>
                <p:cNvSpPr txBox="1">
                  <a:spLocks noChangeArrowheads="1"/>
                </p:cNvSpPr>
                <p:nvPr/>
              </p:nvSpPr>
              <p:spPr bwMode="auto">
                <a:xfrm>
                  <a:off x="8065636" y="6191569"/>
                  <a:ext cx="649288" cy="369332"/>
                </a:xfrm>
                <a:prstGeom prst="rect">
                  <a:avLst/>
                </a:prstGeom>
                <a:solidFill>
                  <a:schemeClr val="bg1"/>
                </a:solidFill>
                <a:ln w="254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p>
                          <m:sSupPr>
                            <m:ctrlPr>
                              <a:rPr lang="en-GB" altLang="en-US" sz="1800" b="0" i="1" dirty="0" smtClean="0">
                                <a:latin typeface="Cambria Math" panose="02040503050406030204" pitchFamily="18" charset="0"/>
                              </a:rPr>
                            </m:ctrlPr>
                          </m:sSupPr>
                          <m:e>
                            <m:r>
                              <a:rPr lang="en-GB" altLang="en-US" sz="1800" b="0" i="1" dirty="0" smtClean="0">
                                <a:latin typeface="Cambria Math" panose="02040503050406030204" pitchFamily="18" charset="0"/>
                              </a:rPr>
                              <m:t>𝑧</m:t>
                            </m:r>
                          </m:e>
                          <m:sup>
                            <m:r>
                              <a:rPr lang="en-GB" altLang="en-US" sz="1800" b="0" i="1" dirty="0" smtClean="0">
                                <a:latin typeface="Cambria Math" panose="02040503050406030204" pitchFamily="18" charset="0"/>
                              </a:rPr>
                              <m:t>−1</m:t>
                            </m:r>
                          </m:sup>
                        </m:sSup>
                      </m:oMath>
                    </m:oMathPara>
                  </a14:m>
                  <a:endParaRPr lang="en-GB" altLang="en-US" sz="1800" dirty="0"/>
                </a:p>
              </p:txBody>
            </p:sp>
          </mc:Choice>
          <mc:Fallback xmlns="">
            <p:sp>
              <p:nvSpPr>
                <p:cNvPr id="36" name="Text Box 18">
                  <a:extLst>
                    <a:ext uri="{FF2B5EF4-FFF2-40B4-BE49-F238E27FC236}">
                      <a16:creationId xmlns:a16="http://schemas.microsoft.com/office/drawing/2014/main" id="{0E6DE2C2-1AE0-1241-AE7F-A282426BE7B0}"/>
                    </a:ext>
                  </a:extLst>
                </p:cNvPr>
                <p:cNvSpPr txBox="1">
                  <a:spLocks noRot="1" noChangeAspect="1" noMove="1" noResize="1" noEditPoints="1" noAdjustHandles="1" noChangeArrowheads="1" noChangeShapeType="1" noTextEdit="1"/>
                </p:cNvSpPr>
                <p:nvPr/>
              </p:nvSpPr>
              <p:spPr bwMode="auto">
                <a:xfrm>
                  <a:off x="8065636" y="6191569"/>
                  <a:ext cx="649288" cy="369332"/>
                </a:xfrm>
                <a:prstGeom prst="rect">
                  <a:avLst/>
                </a:prstGeom>
                <a:blipFill>
                  <a:blip r:embed="rId11"/>
                  <a:stretch>
                    <a:fillRect/>
                  </a:stretch>
                </a:blip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7" name="Line 24">
              <a:extLst>
                <a:ext uri="{FF2B5EF4-FFF2-40B4-BE49-F238E27FC236}">
                  <a16:creationId xmlns:a16="http://schemas.microsoft.com/office/drawing/2014/main" id="{B795632D-197E-1F46-9836-2510AA83C5C2}"/>
                </a:ext>
              </a:extLst>
            </p:cNvPr>
            <p:cNvSpPr>
              <a:spLocks noChangeShapeType="1"/>
            </p:cNvSpPr>
            <p:nvPr/>
          </p:nvSpPr>
          <p:spPr bwMode="auto">
            <a:xfrm flipH="1" flipV="1">
              <a:off x="7695673" y="5789531"/>
              <a:ext cx="2" cy="61642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9" name="Group 38">
              <a:extLst>
                <a:ext uri="{FF2B5EF4-FFF2-40B4-BE49-F238E27FC236}">
                  <a16:creationId xmlns:a16="http://schemas.microsoft.com/office/drawing/2014/main" id="{34A79324-8779-F14D-98A1-30D4207A3E7A}"/>
                </a:ext>
              </a:extLst>
            </p:cNvPr>
            <p:cNvGrpSpPr/>
            <p:nvPr/>
          </p:nvGrpSpPr>
          <p:grpSpPr>
            <a:xfrm>
              <a:off x="7471838" y="5310322"/>
              <a:ext cx="447675" cy="553998"/>
              <a:chOff x="5099686" y="5317671"/>
              <a:chExt cx="447675" cy="553998"/>
            </a:xfrm>
          </p:grpSpPr>
          <p:sp>
            <p:nvSpPr>
              <p:cNvPr id="42" name="Oval 10">
                <a:extLst>
                  <a:ext uri="{FF2B5EF4-FFF2-40B4-BE49-F238E27FC236}">
                    <a16:creationId xmlns:a16="http://schemas.microsoft.com/office/drawing/2014/main" id="{D0991827-3FBA-024A-BE60-BF78D229BB13}"/>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3" name="Text Box 31">
                <a:extLst>
                  <a:ext uri="{FF2B5EF4-FFF2-40B4-BE49-F238E27FC236}">
                    <a16:creationId xmlns:a16="http://schemas.microsoft.com/office/drawing/2014/main" id="{4E21CE0E-1EF5-A745-9673-38BB8EE9D846}"/>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mc:AlternateContent xmlns:mc="http://schemas.openxmlformats.org/markup-compatibility/2006" xmlns:a14="http://schemas.microsoft.com/office/drawing/2010/main">
          <mc:Choice Requires="a14">
            <p:sp>
              <p:nvSpPr>
                <p:cNvPr id="44" name="Text Box 38">
                  <a:extLst>
                    <a:ext uri="{FF2B5EF4-FFF2-40B4-BE49-F238E27FC236}">
                      <a16:creationId xmlns:a16="http://schemas.microsoft.com/office/drawing/2014/main" id="{5FC5D5F7-549D-2B49-8BAA-6AE691DD0C91}"/>
                    </a:ext>
                  </a:extLst>
                </p:cNvPr>
                <p:cNvSpPr txBox="1">
                  <a:spLocks noChangeArrowheads="1"/>
                </p:cNvSpPr>
                <p:nvPr/>
              </p:nvSpPr>
              <p:spPr bwMode="auto">
                <a:xfrm>
                  <a:off x="6947795" y="5393506"/>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b>
                          <m:sSubPr>
                            <m:ctrlPr>
                              <a:rPr lang="en-GB" altLang="en-US" sz="1800" b="0" i="1" dirty="0" smtClean="0">
                                <a:latin typeface="Cambria Math" panose="02040503050406030204" pitchFamily="18" charset="0"/>
                              </a:rPr>
                            </m:ctrlPr>
                          </m:sSubPr>
                          <m:e>
                            <m:r>
                              <a:rPr lang="en-GB" altLang="en-US" sz="1800" b="0" i="1" dirty="0" smtClean="0">
                                <a:latin typeface="Cambria Math" panose="02040503050406030204" pitchFamily="18" charset="0"/>
                              </a:rPr>
                              <m:t>𝑏</m:t>
                            </m:r>
                          </m:e>
                          <m:sub>
                            <m:r>
                              <a:rPr lang="en-GB" altLang="en-US" sz="1800" b="0" i="1" dirty="0" smtClean="0">
                                <a:latin typeface="Cambria Math" panose="02040503050406030204" pitchFamily="18" charset="0"/>
                              </a:rPr>
                              <m:t>0</m:t>
                            </m:r>
                          </m:sub>
                        </m:sSub>
                      </m:oMath>
                    </m:oMathPara>
                  </a14:m>
                  <a:endParaRPr lang="en-GB" altLang="en-US" sz="1800" dirty="0"/>
                </a:p>
              </p:txBody>
            </p:sp>
          </mc:Choice>
          <mc:Fallback xmlns="">
            <p:sp>
              <p:nvSpPr>
                <p:cNvPr id="44" name="Text Box 38">
                  <a:extLst>
                    <a:ext uri="{FF2B5EF4-FFF2-40B4-BE49-F238E27FC236}">
                      <a16:creationId xmlns:a16="http://schemas.microsoft.com/office/drawing/2014/main" id="{5FC5D5F7-549D-2B49-8BAA-6AE691DD0C91}"/>
                    </a:ext>
                  </a:extLst>
                </p:cNvPr>
                <p:cNvSpPr txBox="1">
                  <a:spLocks noRot="1" noChangeAspect="1" noMove="1" noResize="1" noEditPoints="1" noAdjustHandles="1" noChangeArrowheads="1" noChangeShapeType="1" noTextEdit="1"/>
                </p:cNvSpPr>
                <p:nvPr/>
              </p:nvSpPr>
              <p:spPr bwMode="auto">
                <a:xfrm>
                  <a:off x="6947795" y="5393506"/>
                  <a:ext cx="649287" cy="366712"/>
                </a:xfrm>
                <a:prstGeom prst="rect">
                  <a:avLst/>
                </a:prstGeom>
                <a:blipFill>
                  <a:blip r:embed="rId12"/>
                  <a:stretch>
                    <a:fillRect/>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5" name="Line 9">
              <a:extLst>
                <a:ext uri="{FF2B5EF4-FFF2-40B4-BE49-F238E27FC236}">
                  <a16:creationId xmlns:a16="http://schemas.microsoft.com/office/drawing/2014/main" id="{525E30E4-49E9-DB40-9065-6B4799C771F9}"/>
                </a:ext>
              </a:extLst>
            </p:cNvPr>
            <p:cNvSpPr>
              <a:spLocks noChangeShapeType="1"/>
            </p:cNvSpPr>
            <p:nvPr/>
          </p:nvSpPr>
          <p:spPr bwMode="auto">
            <a:xfrm>
              <a:off x="7680958" y="4752107"/>
              <a:ext cx="14715" cy="6165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9">
              <a:extLst>
                <a:ext uri="{FF2B5EF4-FFF2-40B4-BE49-F238E27FC236}">
                  <a16:creationId xmlns:a16="http://schemas.microsoft.com/office/drawing/2014/main" id="{B021A959-D59F-4948-AAF3-6271FE6CB329}"/>
                </a:ext>
              </a:extLst>
            </p:cNvPr>
            <p:cNvSpPr>
              <a:spLocks noChangeShapeType="1"/>
            </p:cNvSpPr>
            <p:nvPr/>
          </p:nvSpPr>
          <p:spPr bwMode="auto">
            <a:xfrm flipH="1">
              <a:off x="7687762" y="4752107"/>
              <a:ext cx="1286254" cy="3316"/>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9">
              <a:extLst>
                <a:ext uri="{FF2B5EF4-FFF2-40B4-BE49-F238E27FC236}">
                  <a16:creationId xmlns:a16="http://schemas.microsoft.com/office/drawing/2014/main" id="{14D419D3-669F-7E4E-B55A-62E2D10A984D}"/>
                </a:ext>
              </a:extLst>
            </p:cNvPr>
            <p:cNvSpPr>
              <a:spLocks noChangeShapeType="1"/>
            </p:cNvSpPr>
            <p:nvPr/>
          </p:nvSpPr>
          <p:spPr bwMode="auto">
            <a:xfrm flipH="1">
              <a:off x="8714924" y="6419040"/>
              <a:ext cx="209856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48" name="Text Box 35">
                  <a:extLst>
                    <a:ext uri="{FF2B5EF4-FFF2-40B4-BE49-F238E27FC236}">
                      <a16:creationId xmlns:a16="http://schemas.microsoft.com/office/drawing/2014/main" id="{85E2345A-8741-8541-BA67-F8CF036A3257}"/>
                    </a:ext>
                  </a:extLst>
                </p:cNvPr>
                <p:cNvSpPr txBox="1">
                  <a:spLocks noChangeArrowheads="1"/>
                </p:cNvSpPr>
                <p:nvPr/>
              </p:nvSpPr>
              <p:spPr bwMode="auto">
                <a:xfrm>
                  <a:off x="1435323" y="6218930"/>
                  <a:ext cx="1095441" cy="36933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b="0" i="1" dirty="0" smtClean="0">
                            <a:latin typeface="Cambria Math" panose="02040503050406030204" pitchFamily="18" charset="0"/>
                          </a:rPr>
                          <m:t>𝑤</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b="0" i="1" dirty="0" smtClean="0">
                            <a:latin typeface="Cambria Math" panose="02040503050406030204" pitchFamily="18" charset="0"/>
                          </a:rPr>
                          <m:t>−1]</m:t>
                        </m:r>
                      </m:oMath>
                    </m:oMathPara>
                  </a14:m>
                  <a:endParaRPr lang="en-GB" altLang="en-US" sz="1800" dirty="0"/>
                </a:p>
              </p:txBody>
            </p:sp>
          </mc:Choice>
          <mc:Fallback xmlns="">
            <p:sp>
              <p:nvSpPr>
                <p:cNvPr id="48" name="Text Box 35">
                  <a:extLst>
                    <a:ext uri="{FF2B5EF4-FFF2-40B4-BE49-F238E27FC236}">
                      <a16:creationId xmlns:a16="http://schemas.microsoft.com/office/drawing/2014/main" id="{85E2345A-8741-8541-BA67-F8CF036A3257}"/>
                    </a:ext>
                  </a:extLst>
                </p:cNvPr>
                <p:cNvSpPr txBox="1">
                  <a:spLocks noRot="1" noChangeAspect="1" noMove="1" noResize="1" noEditPoints="1" noAdjustHandles="1" noChangeArrowheads="1" noChangeShapeType="1" noTextEdit="1"/>
                </p:cNvSpPr>
                <p:nvPr/>
              </p:nvSpPr>
              <p:spPr bwMode="auto">
                <a:xfrm>
                  <a:off x="1435323" y="6218930"/>
                  <a:ext cx="1095441" cy="369332"/>
                </a:xfrm>
                <a:prstGeom prst="rect">
                  <a:avLst/>
                </a:prstGeom>
                <a:blipFill>
                  <a:blip r:embed="rId13"/>
                  <a:stretch>
                    <a:fillRect b="-20000"/>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9" name="Line 24">
              <a:extLst>
                <a:ext uri="{FF2B5EF4-FFF2-40B4-BE49-F238E27FC236}">
                  <a16:creationId xmlns:a16="http://schemas.microsoft.com/office/drawing/2014/main" id="{D3651E60-4FE2-9842-9EAB-8C6A892AD242}"/>
                </a:ext>
              </a:extLst>
            </p:cNvPr>
            <p:cNvSpPr>
              <a:spLocks noChangeShapeType="1"/>
            </p:cNvSpPr>
            <p:nvPr/>
          </p:nvSpPr>
          <p:spPr bwMode="auto">
            <a:xfrm flipH="1" flipV="1">
              <a:off x="9207148" y="5793183"/>
              <a:ext cx="2" cy="61642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2" name="Group 51">
              <a:extLst>
                <a:ext uri="{FF2B5EF4-FFF2-40B4-BE49-F238E27FC236}">
                  <a16:creationId xmlns:a16="http://schemas.microsoft.com/office/drawing/2014/main" id="{9773A97C-63C6-8D4A-B7AD-7788F2D8B93B}"/>
                </a:ext>
              </a:extLst>
            </p:cNvPr>
            <p:cNvGrpSpPr/>
            <p:nvPr/>
          </p:nvGrpSpPr>
          <p:grpSpPr>
            <a:xfrm>
              <a:off x="8983313" y="5313974"/>
              <a:ext cx="447675" cy="553998"/>
              <a:chOff x="5099686" y="5317671"/>
              <a:chExt cx="447675" cy="553998"/>
            </a:xfrm>
          </p:grpSpPr>
          <p:sp>
            <p:nvSpPr>
              <p:cNvPr id="53" name="Oval 10">
                <a:extLst>
                  <a:ext uri="{FF2B5EF4-FFF2-40B4-BE49-F238E27FC236}">
                    <a16:creationId xmlns:a16="http://schemas.microsoft.com/office/drawing/2014/main" id="{F37EBDC0-E485-2343-92C6-CB9A2C766DEA}"/>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4" name="Text Box 31">
                <a:extLst>
                  <a:ext uri="{FF2B5EF4-FFF2-40B4-BE49-F238E27FC236}">
                    <a16:creationId xmlns:a16="http://schemas.microsoft.com/office/drawing/2014/main" id="{83CC47DD-61AE-324F-8D39-C60005BBD802}"/>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mc:AlternateContent xmlns:mc="http://schemas.openxmlformats.org/markup-compatibility/2006" xmlns:a14="http://schemas.microsoft.com/office/drawing/2010/main">
          <mc:Choice Requires="a14">
            <p:sp>
              <p:nvSpPr>
                <p:cNvPr id="55" name="Text Box 38">
                  <a:extLst>
                    <a:ext uri="{FF2B5EF4-FFF2-40B4-BE49-F238E27FC236}">
                      <a16:creationId xmlns:a16="http://schemas.microsoft.com/office/drawing/2014/main" id="{2E80D47B-F824-3D45-B1CA-62E293A97CE2}"/>
                    </a:ext>
                  </a:extLst>
                </p:cNvPr>
                <p:cNvSpPr txBox="1">
                  <a:spLocks noChangeArrowheads="1"/>
                </p:cNvSpPr>
                <p:nvPr/>
              </p:nvSpPr>
              <p:spPr bwMode="auto">
                <a:xfrm>
                  <a:off x="8459270" y="5397158"/>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b>
                          <m:sSubPr>
                            <m:ctrlPr>
                              <a:rPr lang="en-GB" altLang="en-US" sz="1800" b="0" i="1" dirty="0" smtClean="0">
                                <a:latin typeface="Cambria Math" panose="02040503050406030204" pitchFamily="18" charset="0"/>
                              </a:rPr>
                            </m:ctrlPr>
                          </m:sSubPr>
                          <m:e>
                            <m:r>
                              <a:rPr lang="en-GB" altLang="en-US" sz="1800" b="0" i="1" dirty="0" smtClean="0">
                                <a:latin typeface="Cambria Math" panose="02040503050406030204" pitchFamily="18" charset="0"/>
                              </a:rPr>
                              <m:t>𝑏</m:t>
                            </m:r>
                          </m:e>
                          <m:sub>
                            <m:r>
                              <a:rPr lang="en-GB" altLang="en-US" sz="1800" b="0" i="1" dirty="0" smtClean="0">
                                <a:latin typeface="Cambria Math" panose="02040503050406030204" pitchFamily="18" charset="0"/>
                              </a:rPr>
                              <m:t>1</m:t>
                            </m:r>
                          </m:sub>
                        </m:sSub>
                      </m:oMath>
                    </m:oMathPara>
                  </a14:m>
                  <a:endParaRPr lang="en-GB" altLang="en-US" sz="1800" dirty="0"/>
                </a:p>
              </p:txBody>
            </p:sp>
          </mc:Choice>
          <mc:Fallback xmlns="">
            <p:sp>
              <p:nvSpPr>
                <p:cNvPr id="55" name="Text Box 38">
                  <a:extLst>
                    <a:ext uri="{FF2B5EF4-FFF2-40B4-BE49-F238E27FC236}">
                      <a16:creationId xmlns:a16="http://schemas.microsoft.com/office/drawing/2014/main" id="{2E80D47B-F824-3D45-B1CA-62E293A97CE2}"/>
                    </a:ext>
                  </a:extLst>
                </p:cNvPr>
                <p:cNvSpPr txBox="1">
                  <a:spLocks noRot="1" noChangeAspect="1" noMove="1" noResize="1" noEditPoints="1" noAdjustHandles="1" noChangeArrowheads="1" noChangeShapeType="1" noTextEdit="1"/>
                </p:cNvSpPr>
                <p:nvPr/>
              </p:nvSpPr>
              <p:spPr bwMode="auto">
                <a:xfrm>
                  <a:off x="8459270" y="5397158"/>
                  <a:ext cx="649287" cy="366712"/>
                </a:xfrm>
                <a:prstGeom prst="rect">
                  <a:avLst/>
                </a:prstGeom>
                <a:blipFill>
                  <a:blip r:embed="rId14"/>
                  <a:stretch>
                    <a:fillRect b="-3448"/>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6" name="Line 9">
              <a:extLst>
                <a:ext uri="{FF2B5EF4-FFF2-40B4-BE49-F238E27FC236}">
                  <a16:creationId xmlns:a16="http://schemas.microsoft.com/office/drawing/2014/main" id="{AF32F11C-35E9-6B4A-B811-62AB8B9DBDAC}"/>
                </a:ext>
              </a:extLst>
            </p:cNvPr>
            <p:cNvSpPr>
              <a:spLocks noChangeShapeType="1"/>
            </p:cNvSpPr>
            <p:nvPr/>
          </p:nvSpPr>
          <p:spPr bwMode="auto">
            <a:xfrm>
              <a:off x="9207148" y="4957391"/>
              <a:ext cx="106" cy="420667"/>
            </a:xfrm>
            <a:prstGeom prst="line">
              <a:avLst/>
            </a:prstGeom>
            <a:noFill/>
            <a:ln w="28575">
              <a:solidFill>
                <a:schemeClr val="tx1"/>
              </a:solidFill>
              <a:round/>
              <a:headEnd type="triangle" w="lg" len="med"/>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 name="Group 5">
              <a:extLst>
                <a:ext uri="{FF2B5EF4-FFF2-40B4-BE49-F238E27FC236}">
                  <a16:creationId xmlns:a16="http://schemas.microsoft.com/office/drawing/2014/main" id="{18EA9BD4-C2C5-9F48-92B5-3566D5821884}"/>
                </a:ext>
              </a:extLst>
            </p:cNvPr>
            <p:cNvGrpSpPr/>
            <p:nvPr/>
          </p:nvGrpSpPr>
          <p:grpSpPr>
            <a:xfrm>
              <a:off x="8985231" y="4402136"/>
              <a:ext cx="471488" cy="707886"/>
              <a:chOff x="8903406" y="4377963"/>
              <a:chExt cx="471488" cy="707886"/>
            </a:xfrm>
          </p:grpSpPr>
          <p:sp>
            <p:nvSpPr>
              <p:cNvPr id="57" name="Text Box 34">
                <a:extLst>
                  <a:ext uri="{FF2B5EF4-FFF2-40B4-BE49-F238E27FC236}">
                    <a16:creationId xmlns:a16="http://schemas.microsoft.com/office/drawing/2014/main" id="{1A5509AE-8C17-8549-B50A-11421E090936}"/>
                  </a:ext>
                </a:extLst>
              </p:cNvPr>
              <p:cNvSpPr txBox="1">
                <a:spLocks noChangeArrowheads="1"/>
              </p:cNvSpPr>
              <p:nvPr/>
            </p:nvSpPr>
            <p:spPr bwMode="auto">
              <a:xfrm>
                <a:off x="8903406" y="4377963"/>
                <a:ext cx="4714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4000" dirty="0"/>
                  <a:t>+</a:t>
                </a:r>
              </a:p>
            </p:txBody>
          </p:sp>
          <p:sp>
            <p:nvSpPr>
              <p:cNvPr id="58" name="Oval 57">
                <a:extLst>
                  <a:ext uri="{FF2B5EF4-FFF2-40B4-BE49-F238E27FC236}">
                    <a16:creationId xmlns:a16="http://schemas.microsoft.com/office/drawing/2014/main" id="{85FD5C50-BC0E-1245-BFC9-64088FAF44A3}"/>
                  </a:ext>
                </a:extLst>
              </p:cNvPr>
              <p:cNvSpPr>
                <a:spLocks noChangeArrowheads="1"/>
              </p:cNvSpPr>
              <p:nvPr/>
            </p:nvSpPr>
            <p:spPr bwMode="auto">
              <a:xfrm>
                <a:off x="8903406" y="4503550"/>
                <a:ext cx="471488" cy="4587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p:grpSp>
        <p:sp>
          <p:nvSpPr>
            <p:cNvPr id="59" name="Line 9">
              <a:extLst>
                <a:ext uri="{FF2B5EF4-FFF2-40B4-BE49-F238E27FC236}">
                  <a16:creationId xmlns:a16="http://schemas.microsoft.com/office/drawing/2014/main" id="{CBFF67F6-F489-C140-B9B0-370C9F259160}"/>
                </a:ext>
              </a:extLst>
            </p:cNvPr>
            <p:cNvSpPr>
              <a:spLocks noChangeShapeType="1"/>
            </p:cNvSpPr>
            <p:nvPr/>
          </p:nvSpPr>
          <p:spPr bwMode="auto">
            <a:xfrm flipH="1" flipV="1">
              <a:off x="9456077" y="4765370"/>
              <a:ext cx="1341294" cy="13266"/>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60" name="Text Box 35">
                  <a:extLst>
                    <a:ext uri="{FF2B5EF4-FFF2-40B4-BE49-F238E27FC236}">
                      <a16:creationId xmlns:a16="http://schemas.microsoft.com/office/drawing/2014/main" id="{2EE8ECFC-4631-0F45-98FE-84222791ABB2}"/>
                    </a:ext>
                  </a:extLst>
                </p:cNvPr>
                <p:cNvSpPr txBox="1">
                  <a:spLocks noChangeArrowheads="1"/>
                </p:cNvSpPr>
                <p:nvPr/>
              </p:nvSpPr>
              <p:spPr bwMode="auto">
                <a:xfrm>
                  <a:off x="9976009" y="4343057"/>
                  <a:ext cx="1095441" cy="36933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 xmlns:m="http://schemas.openxmlformats.org/officeDocument/2006/math">
                      <m:r>
                        <a:rPr lang="en-GB" altLang="en-US" sz="1800" b="0" i="1" dirty="0" smtClean="0">
                          <a:latin typeface="Cambria Math" panose="02040503050406030204" pitchFamily="18" charset="0"/>
                        </a:rPr>
                        <m:t>𝑦</m:t>
                      </m:r>
                      <m:r>
                        <a:rPr lang="en-GB" altLang="en-US" sz="1800" b="0" i="1" dirty="0" smtClean="0">
                          <a:latin typeface="Cambria Math" panose="02040503050406030204" pitchFamily="18" charset="0"/>
                        </a:rPr>
                        <m:t>[</m:t>
                      </m:r>
                      <m:r>
                        <a:rPr lang="en-GB" altLang="en-US" sz="1800" b="0" i="1" dirty="0" smtClean="0">
                          <a:latin typeface="Cambria Math" panose="02040503050406030204" pitchFamily="18" charset="0"/>
                        </a:rPr>
                        <m:t>𝑛</m:t>
                      </m:r>
                    </m:oMath>
                  </a14:m>
                  <a:r>
                    <a:rPr lang="en-GB" altLang="en-US" sz="1800" b="0" dirty="0"/>
                    <a:t>]</a:t>
                  </a:r>
                </a:p>
              </p:txBody>
            </p:sp>
          </mc:Choice>
          <mc:Fallback xmlns="">
            <p:sp>
              <p:nvSpPr>
                <p:cNvPr id="60" name="Text Box 35">
                  <a:extLst>
                    <a:ext uri="{FF2B5EF4-FFF2-40B4-BE49-F238E27FC236}">
                      <a16:creationId xmlns:a16="http://schemas.microsoft.com/office/drawing/2014/main" id="{2EE8ECFC-4631-0F45-98FE-84222791ABB2}"/>
                    </a:ext>
                  </a:extLst>
                </p:cNvPr>
                <p:cNvSpPr txBox="1">
                  <a:spLocks noRot="1" noChangeAspect="1" noMove="1" noResize="1" noEditPoints="1" noAdjustHandles="1" noChangeArrowheads="1" noChangeShapeType="1" noTextEdit="1"/>
                </p:cNvSpPr>
                <p:nvPr/>
              </p:nvSpPr>
              <p:spPr bwMode="auto">
                <a:xfrm>
                  <a:off x="9976009" y="4343057"/>
                  <a:ext cx="1095441" cy="369332"/>
                </a:xfrm>
                <a:prstGeom prst="rect">
                  <a:avLst/>
                </a:prstGeom>
                <a:blipFill>
                  <a:blip r:embed="rId15"/>
                  <a:stretch>
                    <a:fillRect t="-10345" b="-27586"/>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
        <p:nvSpPr>
          <p:cNvPr id="61" name="TextBox 60">
            <a:extLst>
              <a:ext uri="{FF2B5EF4-FFF2-40B4-BE49-F238E27FC236}">
                <a16:creationId xmlns:a16="http://schemas.microsoft.com/office/drawing/2014/main" id="{3DE783BC-3E60-A544-B22C-CDB4B7E7250E}"/>
              </a:ext>
            </a:extLst>
          </p:cNvPr>
          <p:cNvSpPr txBox="1"/>
          <p:nvPr/>
        </p:nvSpPr>
        <p:spPr>
          <a:xfrm>
            <a:off x="5791200" y="3129280"/>
            <a:ext cx="65" cy="276999"/>
          </a:xfrm>
          <a:prstGeom prst="rect">
            <a:avLst/>
          </a:prstGeom>
          <a:noFill/>
        </p:spPr>
        <p:txBody>
          <a:bodyPr wrap="none" lIns="0" tIns="0" rIns="0" bIns="0" rtlCol="0">
            <a:spAutoFit/>
          </a:bodyPr>
          <a:lstStyle/>
          <a:p>
            <a:endParaRPr lang="en-US" dirty="0"/>
          </a:p>
        </p:txBody>
      </p:sp>
      <p:grpSp>
        <p:nvGrpSpPr>
          <p:cNvPr id="19" name="Group 18">
            <a:extLst>
              <a:ext uri="{FF2B5EF4-FFF2-40B4-BE49-F238E27FC236}">
                <a16:creationId xmlns:a16="http://schemas.microsoft.com/office/drawing/2014/main" id="{F2C5DE36-BAD8-B944-866A-653AC6E6748E}"/>
              </a:ext>
            </a:extLst>
          </p:cNvPr>
          <p:cNvGrpSpPr/>
          <p:nvPr/>
        </p:nvGrpSpPr>
        <p:grpSpPr>
          <a:xfrm>
            <a:off x="1322419" y="2591521"/>
            <a:ext cx="5228010" cy="3820355"/>
            <a:chOff x="1377538" y="2627946"/>
            <a:chExt cx="5228010" cy="3820355"/>
          </a:xfrm>
        </p:grpSpPr>
        <p:sp>
          <p:nvSpPr>
            <p:cNvPr id="15" name="Rectangle 14">
              <a:extLst>
                <a:ext uri="{FF2B5EF4-FFF2-40B4-BE49-F238E27FC236}">
                  <a16:creationId xmlns:a16="http://schemas.microsoft.com/office/drawing/2014/main" id="{E3DF9F9C-9CF0-F540-A3EB-0D244D90A7AD}"/>
                </a:ext>
              </a:extLst>
            </p:cNvPr>
            <p:cNvSpPr/>
            <p:nvPr/>
          </p:nvSpPr>
          <p:spPr>
            <a:xfrm>
              <a:off x="1377538" y="3075709"/>
              <a:ext cx="5228010" cy="3372592"/>
            </a:xfrm>
            <a:prstGeom prst="rect">
              <a:avLst/>
            </a:prstGeom>
            <a:noFill/>
            <a:ln w="4762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4FA72D9-FC10-E142-B851-1C8BEF72DB2D}"/>
                    </a:ext>
                  </a:extLst>
                </p:cNvPr>
                <p:cNvSpPr txBox="1"/>
                <p:nvPr/>
              </p:nvSpPr>
              <p:spPr>
                <a:xfrm>
                  <a:off x="3552961" y="2627946"/>
                  <a:ext cx="102233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00B050"/>
                                </a:solidFill>
                                <a:latin typeface="Cambria Math" panose="02040503050406030204" pitchFamily="18" charset="0"/>
                              </a:rPr>
                            </m:ctrlPr>
                          </m:sSubPr>
                          <m:e>
                            <m:r>
                              <a:rPr lang="en-US" sz="2400" i="1" dirty="0" smtClean="0">
                                <a:solidFill>
                                  <a:srgbClr val="00B050"/>
                                </a:solidFill>
                                <a:latin typeface="Cambria Math" panose="02040503050406030204" pitchFamily="18" charset="0"/>
                              </a:rPr>
                              <m:t>𝐻</m:t>
                            </m:r>
                          </m:e>
                          <m:sub>
                            <m:r>
                              <a:rPr lang="en-US" sz="2400" i="1" dirty="0" smtClean="0">
                                <a:solidFill>
                                  <a:srgbClr val="00B050"/>
                                </a:solidFill>
                                <a:latin typeface="Cambria Math" panose="02040503050406030204" pitchFamily="18" charset="0"/>
                              </a:rPr>
                              <m:t>1</m:t>
                            </m:r>
                          </m:sub>
                        </m:sSub>
                        <m:r>
                          <a:rPr lang="en-US" sz="2400" i="1" dirty="0" smtClean="0">
                            <a:solidFill>
                              <a:srgbClr val="00B050"/>
                            </a:solidFill>
                            <a:latin typeface="Cambria Math" panose="02040503050406030204" pitchFamily="18" charset="0"/>
                          </a:rPr>
                          <m:t>(</m:t>
                        </m:r>
                        <m:r>
                          <a:rPr lang="en-US" sz="2400" i="1" dirty="0" smtClean="0">
                            <a:solidFill>
                              <a:srgbClr val="00B050"/>
                            </a:solidFill>
                            <a:latin typeface="Cambria Math" panose="02040503050406030204" pitchFamily="18" charset="0"/>
                          </a:rPr>
                          <m:t>𝑧</m:t>
                        </m:r>
                        <m:r>
                          <a:rPr lang="en-US" sz="2400" i="1" dirty="0" smtClean="0">
                            <a:solidFill>
                              <a:srgbClr val="00B050"/>
                            </a:solidFill>
                            <a:latin typeface="Cambria Math" panose="02040503050406030204" pitchFamily="18" charset="0"/>
                          </a:rPr>
                          <m:t>)</m:t>
                        </m:r>
                      </m:oMath>
                    </m:oMathPara>
                  </a14:m>
                  <a:endParaRPr lang="en-US" sz="2400" dirty="0">
                    <a:solidFill>
                      <a:srgbClr val="00B050"/>
                    </a:solidFill>
                  </a:endParaRPr>
                </a:p>
              </p:txBody>
            </p:sp>
          </mc:Choice>
          <mc:Fallback xmlns="">
            <p:sp>
              <p:nvSpPr>
                <p:cNvPr id="18" name="TextBox 17">
                  <a:extLst>
                    <a:ext uri="{FF2B5EF4-FFF2-40B4-BE49-F238E27FC236}">
                      <a16:creationId xmlns:a16="http://schemas.microsoft.com/office/drawing/2014/main" id="{84FA72D9-FC10-E142-B851-1C8BEF72DB2D}"/>
                    </a:ext>
                  </a:extLst>
                </p:cNvPr>
                <p:cNvSpPr txBox="1">
                  <a:spLocks noRot="1" noChangeAspect="1" noMove="1" noResize="1" noEditPoints="1" noAdjustHandles="1" noChangeArrowheads="1" noChangeShapeType="1" noTextEdit="1"/>
                </p:cNvSpPr>
                <p:nvPr/>
              </p:nvSpPr>
              <p:spPr>
                <a:xfrm>
                  <a:off x="3552961" y="2627946"/>
                  <a:ext cx="1022331" cy="461665"/>
                </a:xfrm>
                <a:prstGeom prst="rect">
                  <a:avLst/>
                </a:prstGeom>
                <a:blipFill>
                  <a:blip r:embed="rId16"/>
                  <a:stretch>
                    <a:fillRect b="-15789"/>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68F72A11-3427-1C4A-9F6D-E56F5E5D794A}"/>
              </a:ext>
            </a:extLst>
          </p:cNvPr>
          <p:cNvGrpSpPr/>
          <p:nvPr/>
        </p:nvGrpSpPr>
        <p:grpSpPr>
          <a:xfrm>
            <a:off x="6763481" y="2528939"/>
            <a:ext cx="5228010" cy="3904865"/>
            <a:chOff x="6790874" y="2553198"/>
            <a:chExt cx="5228010" cy="3904865"/>
          </a:xfrm>
        </p:grpSpPr>
        <p:sp>
          <p:nvSpPr>
            <p:cNvPr id="62" name="Rectangle 61">
              <a:extLst>
                <a:ext uri="{FF2B5EF4-FFF2-40B4-BE49-F238E27FC236}">
                  <a16:creationId xmlns:a16="http://schemas.microsoft.com/office/drawing/2014/main" id="{E5AD3FC0-9847-3D42-897C-1D9E2B7B6352}"/>
                </a:ext>
              </a:extLst>
            </p:cNvPr>
            <p:cNvSpPr/>
            <p:nvPr/>
          </p:nvSpPr>
          <p:spPr>
            <a:xfrm>
              <a:off x="6790874" y="3085471"/>
              <a:ext cx="5228010" cy="3372592"/>
            </a:xfrm>
            <a:prstGeom prst="rect">
              <a:avLst/>
            </a:prstGeom>
            <a:noFill/>
            <a:ln w="4762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A56CF09-07C0-E643-9A77-39C229ADA5D2}"/>
                    </a:ext>
                  </a:extLst>
                </p:cNvPr>
                <p:cNvSpPr txBox="1"/>
                <p:nvPr/>
              </p:nvSpPr>
              <p:spPr>
                <a:xfrm>
                  <a:off x="9052242" y="2553198"/>
                  <a:ext cx="1029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00B050"/>
                                </a:solidFill>
                                <a:latin typeface="Cambria Math" panose="02040503050406030204" pitchFamily="18" charset="0"/>
                              </a:rPr>
                            </m:ctrlPr>
                          </m:sSubPr>
                          <m:e>
                            <m:r>
                              <a:rPr lang="en-US" sz="2400" i="1" dirty="0" smtClean="0">
                                <a:solidFill>
                                  <a:srgbClr val="00B050"/>
                                </a:solidFill>
                                <a:latin typeface="Cambria Math" panose="02040503050406030204" pitchFamily="18" charset="0"/>
                              </a:rPr>
                              <m:t>𝐻</m:t>
                            </m:r>
                          </m:e>
                          <m:sub>
                            <m:r>
                              <a:rPr lang="en-GB" sz="2400" b="0" i="1" dirty="0" smtClean="0">
                                <a:solidFill>
                                  <a:srgbClr val="00B050"/>
                                </a:solidFill>
                                <a:latin typeface="Cambria Math" panose="02040503050406030204" pitchFamily="18" charset="0"/>
                              </a:rPr>
                              <m:t>2</m:t>
                            </m:r>
                          </m:sub>
                        </m:sSub>
                        <m:r>
                          <a:rPr lang="en-US" sz="2400" i="1" dirty="0" smtClean="0">
                            <a:solidFill>
                              <a:srgbClr val="00B050"/>
                            </a:solidFill>
                            <a:latin typeface="Cambria Math" panose="02040503050406030204" pitchFamily="18" charset="0"/>
                          </a:rPr>
                          <m:t>(</m:t>
                        </m:r>
                        <m:r>
                          <a:rPr lang="en-US" sz="2400" i="1" dirty="0" smtClean="0">
                            <a:solidFill>
                              <a:srgbClr val="00B050"/>
                            </a:solidFill>
                            <a:latin typeface="Cambria Math" panose="02040503050406030204" pitchFamily="18" charset="0"/>
                          </a:rPr>
                          <m:t>𝑧</m:t>
                        </m:r>
                        <m:r>
                          <a:rPr lang="en-US" sz="2400" i="1" dirty="0" smtClean="0">
                            <a:solidFill>
                              <a:srgbClr val="00B050"/>
                            </a:solidFill>
                            <a:latin typeface="Cambria Math" panose="02040503050406030204" pitchFamily="18" charset="0"/>
                          </a:rPr>
                          <m:t>)</m:t>
                        </m:r>
                      </m:oMath>
                    </m:oMathPara>
                  </a14:m>
                  <a:endParaRPr lang="en-US" sz="2400" dirty="0">
                    <a:solidFill>
                      <a:srgbClr val="00B050"/>
                    </a:solidFill>
                  </a:endParaRPr>
                </a:p>
              </p:txBody>
            </p:sp>
          </mc:Choice>
          <mc:Fallback xmlns="">
            <p:sp>
              <p:nvSpPr>
                <p:cNvPr id="63" name="TextBox 62">
                  <a:extLst>
                    <a:ext uri="{FF2B5EF4-FFF2-40B4-BE49-F238E27FC236}">
                      <a16:creationId xmlns:a16="http://schemas.microsoft.com/office/drawing/2014/main" id="{9A56CF09-07C0-E643-9A77-39C229ADA5D2}"/>
                    </a:ext>
                  </a:extLst>
                </p:cNvPr>
                <p:cNvSpPr txBox="1">
                  <a:spLocks noRot="1" noChangeAspect="1" noMove="1" noResize="1" noEditPoints="1" noAdjustHandles="1" noChangeArrowheads="1" noChangeShapeType="1" noTextEdit="1"/>
                </p:cNvSpPr>
                <p:nvPr/>
              </p:nvSpPr>
              <p:spPr>
                <a:xfrm>
                  <a:off x="9052242" y="2553198"/>
                  <a:ext cx="1029448" cy="461665"/>
                </a:xfrm>
                <a:prstGeom prst="rect">
                  <a:avLst/>
                </a:prstGeom>
                <a:blipFill>
                  <a:blip r:embed="rId17"/>
                  <a:stretch>
                    <a:fillRect b="-16216"/>
                  </a:stretch>
                </a:blipFill>
              </p:spPr>
              <p:txBody>
                <a:bodyPr/>
                <a:lstStyle/>
                <a:p>
                  <a:r>
                    <a:rPr lang="en-US">
                      <a:noFill/>
                    </a:rPr>
                    <a:t> </a:t>
                  </a:r>
                </a:p>
              </p:txBody>
            </p:sp>
          </mc:Fallback>
        </mc:AlternateContent>
      </p:grpSp>
    </p:spTree>
    <p:extLst>
      <p:ext uri="{BB962C8B-B14F-4D97-AF65-F5344CB8AC3E}">
        <p14:creationId xmlns:p14="http://schemas.microsoft.com/office/powerpoint/2010/main" val="378524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DF Realization</a:t>
            </a:r>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192212" y="405197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sp>
        <p:nvSpPr>
          <p:cNvPr id="50" name="TextBox 49">
            <a:extLst>
              <a:ext uri="{FF2B5EF4-FFF2-40B4-BE49-F238E27FC236}">
                <a16:creationId xmlns:a16="http://schemas.microsoft.com/office/drawing/2014/main" id="{2856F6E7-27EA-E048-A121-2CD1F3A1CBD2}"/>
              </a:ext>
            </a:extLst>
          </p:cNvPr>
          <p:cNvSpPr txBox="1"/>
          <p:nvPr/>
        </p:nvSpPr>
        <p:spPr>
          <a:xfrm>
            <a:off x="1058860" y="1116347"/>
            <a:ext cx="10877122" cy="954107"/>
          </a:xfrm>
          <a:prstGeom prst="rect">
            <a:avLst/>
          </a:prstGeom>
          <a:noFill/>
        </p:spPr>
        <p:txBody>
          <a:bodyPr wrap="square" rtlCol="0">
            <a:spAutoFit/>
          </a:bodyPr>
          <a:lstStyle/>
          <a:p>
            <a:r>
              <a:rPr lang="en-US" sz="2800" dirty="0">
                <a:solidFill>
                  <a:schemeClr val="bg1">
                    <a:lumMod val="10000"/>
                  </a:schemeClr>
                </a:solidFill>
              </a:rPr>
              <a:t>Now we can rearrange (fold) the realization in order to save in complexity</a:t>
            </a:r>
          </a:p>
        </p:txBody>
      </p:sp>
      <p:grpSp>
        <p:nvGrpSpPr>
          <p:cNvPr id="8" name="Group 7">
            <a:extLst>
              <a:ext uri="{FF2B5EF4-FFF2-40B4-BE49-F238E27FC236}">
                <a16:creationId xmlns:a16="http://schemas.microsoft.com/office/drawing/2014/main" id="{4270C3E3-9A27-0341-BF67-A6A79BD0D26A}"/>
              </a:ext>
            </a:extLst>
          </p:cNvPr>
          <p:cNvGrpSpPr/>
          <p:nvPr/>
        </p:nvGrpSpPr>
        <p:grpSpPr>
          <a:xfrm>
            <a:off x="2788254" y="2109471"/>
            <a:ext cx="6072627" cy="4747005"/>
            <a:chOff x="2788254" y="2109471"/>
            <a:chExt cx="6072627" cy="4747005"/>
          </a:xfrm>
        </p:grpSpPr>
        <p:sp>
          <p:nvSpPr>
            <p:cNvPr id="32" name="Text Box 34">
              <a:extLst>
                <a:ext uri="{FF2B5EF4-FFF2-40B4-BE49-F238E27FC236}">
                  <a16:creationId xmlns:a16="http://schemas.microsoft.com/office/drawing/2014/main" id="{84FFEB65-2740-FC40-9204-25BB892D88F4}"/>
                </a:ext>
              </a:extLst>
            </p:cNvPr>
            <p:cNvSpPr txBox="1">
              <a:spLocks noChangeArrowheads="1"/>
            </p:cNvSpPr>
            <p:nvPr/>
          </p:nvSpPr>
          <p:spPr bwMode="auto">
            <a:xfrm>
              <a:off x="3763560" y="2204565"/>
              <a:ext cx="4714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4000" dirty="0"/>
                <a:t>+</a:t>
              </a:r>
            </a:p>
          </p:txBody>
        </p:sp>
        <p:grpSp>
          <p:nvGrpSpPr>
            <p:cNvPr id="6" name="Group 5">
              <a:extLst>
                <a:ext uri="{FF2B5EF4-FFF2-40B4-BE49-F238E27FC236}">
                  <a16:creationId xmlns:a16="http://schemas.microsoft.com/office/drawing/2014/main" id="{3751559B-6E8B-D540-B722-424A2FEB7721}"/>
                </a:ext>
              </a:extLst>
            </p:cNvPr>
            <p:cNvGrpSpPr/>
            <p:nvPr/>
          </p:nvGrpSpPr>
          <p:grpSpPr>
            <a:xfrm>
              <a:off x="2788254" y="2109471"/>
              <a:ext cx="6072627" cy="4747005"/>
              <a:chOff x="2788254" y="2109471"/>
              <a:chExt cx="6072627" cy="4747005"/>
            </a:xfrm>
          </p:grpSpPr>
          <p:sp>
            <p:nvSpPr>
              <p:cNvPr id="11" name="TextBox 10">
                <a:extLst>
                  <a:ext uri="{FF2B5EF4-FFF2-40B4-BE49-F238E27FC236}">
                    <a16:creationId xmlns:a16="http://schemas.microsoft.com/office/drawing/2014/main" id="{B26B103F-082F-BA41-967E-9E63C247208F}"/>
                  </a:ext>
                </a:extLst>
              </p:cNvPr>
              <p:cNvSpPr txBox="1"/>
              <p:nvPr/>
            </p:nvSpPr>
            <p:spPr>
              <a:xfrm>
                <a:off x="5638800" y="3558770"/>
                <a:ext cx="65" cy="276999"/>
              </a:xfrm>
              <a:prstGeom prst="rect">
                <a:avLst/>
              </a:prstGeom>
              <a:noFill/>
            </p:spPr>
            <p:txBody>
              <a:bodyPr wrap="none" lIns="0" tIns="0" rIns="0" bIns="0" rtlCol="0">
                <a:spAutoFit/>
              </a:bodyPr>
              <a:lstStyle/>
              <a:p>
                <a:endParaRPr lang="en-US" dirty="0"/>
              </a:p>
            </p:txBody>
          </p:sp>
          <p:sp>
            <p:nvSpPr>
              <p:cNvPr id="3" name="TextBox 2">
                <a:extLst>
                  <a:ext uri="{FF2B5EF4-FFF2-40B4-BE49-F238E27FC236}">
                    <a16:creationId xmlns:a16="http://schemas.microsoft.com/office/drawing/2014/main" id="{CEA37723-3CBE-C641-AFF0-A40D129CDDA4}"/>
                  </a:ext>
                </a:extLst>
              </p:cNvPr>
              <p:cNvSpPr txBox="1"/>
              <p:nvPr/>
            </p:nvSpPr>
            <p:spPr>
              <a:xfrm>
                <a:off x="4926330" y="3529595"/>
                <a:ext cx="184731" cy="369332"/>
              </a:xfrm>
              <a:prstGeom prst="rect">
                <a:avLst/>
              </a:prstGeom>
              <a:noFill/>
            </p:spPr>
            <p:txBody>
              <a:bodyPr wrap="none" rtlCol="0">
                <a:spAutoFit/>
              </a:bodyPr>
              <a:lstStyle/>
              <a:p>
                <a:endParaRPr lang="en-US" dirty="0"/>
              </a:p>
            </p:txBody>
          </p:sp>
          <p:sp>
            <p:nvSpPr>
              <p:cNvPr id="9" name="Line 6">
                <a:extLst>
                  <a:ext uri="{FF2B5EF4-FFF2-40B4-BE49-F238E27FC236}">
                    <a16:creationId xmlns:a16="http://schemas.microsoft.com/office/drawing/2014/main" id="{04F32474-416E-7A44-93EA-7D66B0EDC71F}"/>
                  </a:ext>
                </a:extLst>
              </p:cNvPr>
              <p:cNvSpPr>
                <a:spLocks noChangeShapeType="1"/>
              </p:cNvSpPr>
              <p:nvPr/>
            </p:nvSpPr>
            <p:spPr bwMode="auto">
              <a:xfrm>
                <a:off x="3999304" y="4206506"/>
                <a:ext cx="1801711" cy="1664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a:extLst>
                  <a:ext uri="{FF2B5EF4-FFF2-40B4-BE49-F238E27FC236}">
                    <a16:creationId xmlns:a16="http://schemas.microsoft.com/office/drawing/2014/main" id="{00027F4C-9253-B441-8F87-28264C0BC23F}"/>
                  </a:ext>
                </a:extLst>
              </p:cNvPr>
              <p:cNvSpPr>
                <a:spLocks noChangeShapeType="1"/>
              </p:cNvSpPr>
              <p:nvPr/>
            </p:nvSpPr>
            <p:spPr bwMode="auto">
              <a:xfrm>
                <a:off x="4223832" y="2541271"/>
                <a:ext cx="3062761" cy="149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Oval 13">
                <a:extLst>
                  <a:ext uri="{FF2B5EF4-FFF2-40B4-BE49-F238E27FC236}">
                    <a16:creationId xmlns:a16="http://schemas.microsoft.com/office/drawing/2014/main" id="{23325ED5-DD92-DC48-95A9-F780E4A55AAB}"/>
                  </a:ext>
                </a:extLst>
              </p:cNvPr>
              <p:cNvSpPr>
                <a:spLocks noChangeArrowheads="1"/>
              </p:cNvSpPr>
              <p:nvPr/>
            </p:nvSpPr>
            <p:spPr bwMode="auto">
              <a:xfrm>
                <a:off x="3752345" y="2317802"/>
                <a:ext cx="471488" cy="4587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p:sp>
            <p:nvSpPr>
              <p:cNvPr id="16" name="Line 16">
                <a:extLst>
                  <a:ext uri="{FF2B5EF4-FFF2-40B4-BE49-F238E27FC236}">
                    <a16:creationId xmlns:a16="http://schemas.microsoft.com/office/drawing/2014/main" id="{B484E307-CB20-BF44-A649-0682F6A26E98}"/>
                  </a:ext>
                </a:extLst>
              </p:cNvPr>
              <p:cNvSpPr>
                <a:spLocks noChangeShapeType="1"/>
              </p:cNvSpPr>
              <p:nvPr/>
            </p:nvSpPr>
            <p:spPr bwMode="auto">
              <a:xfrm>
                <a:off x="2788254" y="2547508"/>
                <a:ext cx="955360" cy="871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mc:Choice xmlns:a14="http://schemas.microsoft.com/office/drawing/2010/main" Requires="a14">
              <p:sp>
                <p:nvSpPr>
                  <p:cNvPr id="17" name="Text Box 18">
                    <a:extLst>
                      <a:ext uri="{FF2B5EF4-FFF2-40B4-BE49-F238E27FC236}">
                        <a16:creationId xmlns:a16="http://schemas.microsoft.com/office/drawing/2014/main" id="{4FDBF39F-5BDC-2746-8DBF-F50478C037F6}"/>
                      </a:ext>
                    </a:extLst>
                  </p:cNvPr>
                  <p:cNvSpPr txBox="1">
                    <a:spLocks noChangeArrowheads="1"/>
                  </p:cNvSpPr>
                  <p:nvPr/>
                </p:nvSpPr>
                <p:spPr bwMode="auto">
                  <a:xfrm>
                    <a:off x="5461361" y="3998525"/>
                    <a:ext cx="649288" cy="369332"/>
                  </a:xfrm>
                  <a:prstGeom prst="rect">
                    <a:avLst/>
                  </a:prstGeom>
                  <a:solidFill>
                    <a:schemeClr val="bg1"/>
                  </a:solidFill>
                  <a:ln w="254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p>
                            <m:sSupPr>
                              <m:ctrlPr>
                                <a:rPr lang="en-GB" altLang="en-US" sz="1800" b="0" i="1" dirty="0" smtClean="0">
                                  <a:latin typeface="Cambria Math" panose="02040503050406030204" pitchFamily="18" charset="0"/>
                                </a:rPr>
                              </m:ctrlPr>
                            </m:sSupPr>
                            <m:e>
                              <m:r>
                                <a:rPr lang="en-GB" altLang="en-US" sz="1800" b="0" i="1" dirty="0" smtClean="0">
                                  <a:latin typeface="Cambria Math" panose="02040503050406030204" pitchFamily="18" charset="0"/>
                                </a:rPr>
                                <m:t>𝑧</m:t>
                              </m:r>
                            </m:e>
                            <m:sup>
                              <m:r>
                                <a:rPr lang="en-GB" altLang="en-US" sz="1800" b="0" i="1" dirty="0" smtClean="0">
                                  <a:latin typeface="Cambria Math" panose="02040503050406030204" pitchFamily="18" charset="0"/>
                                </a:rPr>
                                <m:t>−1</m:t>
                              </m:r>
                            </m:sup>
                          </m:sSup>
                        </m:oMath>
                      </m:oMathPara>
                    </a14:m>
                    <a:endParaRPr lang="en-GB" altLang="en-US" sz="1800" dirty="0"/>
                  </a:p>
                </p:txBody>
              </p:sp>
            </mc:Choice>
            <mc:Fallback>
              <p:sp>
                <p:nvSpPr>
                  <p:cNvPr id="17" name="Text Box 18">
                    <a:extLst>
                      <a:ext uri="{FF2B5EF4-FFF2-40B4-BE49-F238E27FC236}">
                        <a16:creationId xmlns:a16="http://schemas.microsoft.com/office/drawing/2014/main" id="{4FDBF39F-5BDC-2746-8DBF-F50478C037F6}"/>
                      </a:ext>
                    </a:extLst>
                  </p:cNvPr>
                  <p:cNvSpPr txBox="1">
                    <a:spLocks noRot="1" noChangeAspect="1" noMove="1" noResize="1" noEditPoints="1" noAdjustHandles="1" noChangeArrowheads="1" noChangeShapeType="1" noTextEdit="1"/>
                  </p:cNvSpPr>
                  <p:nvPr/>
                </p:nvSpPr>
                <p:spPr bwMode="auto">
                  <a:xfrm>
                    <a:off x="5461361" y="3998525"/>
                    <a:ext cx="649288" cy="369332"/>
                  </a:xfrm>
                  <a:prstGeom prst="rect">
                    <a:avLst/>
                  </a:prstGeom>
                  <a:blipFill>
                    <a:blip r:embed="rId3"/>
                    <a:stretch>
                      <a:fillRect/>
                    </a:stretch>
                  </a:blip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3" name="Line 24">
                <a:extLst>
                  <a:ext uri="{FF2B5EF4-FFF2-40B4-BE49-F238E27FC236}">
                    <a16:creationId xmlns:a16="http://schemas.microsoft.com/office/drawing/2014/main" id="{43125E09-D8EE-164E-AD55-A3F57434A364}"/>
                  </a:ext>
                </a:extLst>
              </p:cNvPr>
              <p:cNvSpPr>
                <a:spLocks noChangeShapeType="1"/>
              </p:cNvSpPr>
              <p:nvPr/>
            </p:nvSpPr>
            <p:spPr bwMode="auto">
              <a:xfrm flipH="1" flipV="1">
                <a:off x="3999305" y="3844833"/>
                <a:ext cx="7833" cy="3504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6">
                <a:extLst>
                  <a:ext uri="{FF2B5EF4-FFF2-40B4-BE49-F238E27FC236}">
                    <a16:creationId xmlns:a16="http://schemas.microsoft.com/office/drawing/2014/main" id="{2EB46ACF-C8EF-9F4A-B713-DE27F9147636}"/>
                  </a:ext>
                </a:extLst>
              </p:cNvPr>
              <p:cNvSpPr>
                <a:spLocks noChangeShapeType="1"/>
              </p:cNvSpPr>
              <p:nvPr/>
            </p:nvSpPr>
            <p:spPr bwMode="auto">
              <a:xfrm flipH="1" flipV="1">
                <a:off x="3999305" y="2761503"/>
                <a:ext cx="2" cy="690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7">
                <a:extLst>
                  <a:ext uri="{FF2B5EF4-FFF2-40B4-BE49-F238E27FC236}">
                    <a16:creationId xmlns:a16="http://schemas.microsoft.com/office/drawing/2014/main" id="{2AA9670E-3F3E-3240-9477-5C2BF576B876}"/>
                  </a:ext>
                </a:extLst>
              </p:cNvPr>
              <p:cNvSpPr>
                <a:spLocks noChangeShapeType="1"/>
              </p:cNvSpPr>
              <p:nvPr/>
            </p:nvSpPr>
            <p:spPr bwMode="auto">
              <a:xfrm>
                <a:off x="7289340" y="2528360"/>
                <a:ext cx="14715" cy="16519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mc:Choice xmlns:a14="http://schemas.microsoft.com/office/drawing/2010/main" Requires="a14">
              <p:sp>
                <p:nvSpPr>
                  <p:cNvPr id="29" name="Text Box 30">
                    <a:extLst>
                      <a:ext uri="{FF2B5EF4-FFF2-40B4-BE49-F238E27FC236}">
                        <a16:creationId xmlns:a16="http://schemas.microsoft.com/office/drawing/2014/main" id="{C7E8956D-8389-624B-8822-01FBEFE0B40A}"/>
                      </a:ext>
                    </a:extLst>
                  </p:cNvPr>
                  <p:cNvSpPr txBox="1">
                    <a:spLocks noChangeArrowheads="1"/>
                  </p:cNvSpPr>
                  <p:nvPr/>
                </p:nvSpPr>
                <p:spPr bwMode="auto">
                  <a:xfrm>
                    <a:off x="2927638" y="2109471"/>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𝑥</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i="1" dirty="0" smtClean="0">
                              <a:latin typeface="Cambria Math" panose="02040503050406030204" pitchFamily="18" charset="0"/>
                            </a:rPr>
                            <m:t>]</m:t>
                          </m:r>
                        </m:oMath>
                      </m:oMathPara>
                    </a14:m>
                    <a:endParaRPr lang="en-GB" altLang="en-US" sz="1800" dirty="0"/>
                  </a:p>
                </p:txBody>
              </p:sp>
            </mc:Choice>
            <mc:Fallback>
              <p:sp>
                <p:nvSpPr>
                  <p:cNvPr id="29" name="Text Box 30">
                    <a:extLst>
                      <a:ext uri="{FF2B5EF4-FFF2-40B4-BE49-F238E27FC236}">
                        <a16:creationId xmlns:a16="http://schemas.microsoft.com/office/drawing/2014/main" id="{C7E8956D-8389-624B-8822-01FBEFE0B40A}"/>
                      </a:ext>
                    </a:extLst>
                  </p:cNvPr>
                  <p:cNvSpPr txBox="1">
                    <a:spLocks noRot="1" noChangeAspect="1" noMove="1" noResize="1" noEditPoints="1" noAdjustHandles="1" noChangeArrowheads="1" noChangeShapeType="1" noTextEdit="1"/>
                  </p:cNvSpPr>
                  <p:nvPr/>
                </p:nvSpPr>
                <p:spPr bwMode="auto">
                  <a:xfrm>
                    <a:off x="2927638" y="2109471"/>
                    <a:ext cx="649287" cy="366712"/>
                  </a:xfrm>
                  <a:prstGeom prst="rect">
                    <a:avLst/>
                  </a:prstGeom>
                  <a:blipFill>
                    <a:blip r:embed="rId4"/>
                    <a:stretch>
                      <a:fillRect b="-20690"/>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179354D-B884-0541-920E-B5E4CED57545}"/>
                  </a:ext>
                </a:extLst>
              </p:cNvPr>
              <p:cNvGrpSpPr/>
              <p:nvPr/>
            </p:nvGrpSpPr>
            <p:grpSpPr>
              <a:xfrm>
                <a:off x="3780208" y="3391433"/>
                <a:ext cx="447675" cy="553998"/>
                <a:chOff x="5099686" y="5317671"/>
                <a:chExt cx="447675" cy="553998"/>
              </a:xfrm>
            </p:grpSpPr>
            <p:sp>
              <p:nvSpPr>
                <p:cNvPr id="12" name="Oval 10">
                  <a:extLst>
                    <a:ext uri="{FF2B5EF4-FFF2-40B4-BE49-F238E27FC236}">
                      <a16:creationId xmlns:a16="http://schemas.microsoft.com/office/drawing/2014/main" id="{4194370D-C167-4C46-9055-7A760C6FD1A9}"/>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0" name="Text Box 31">
                  <a:extLst>
                    <a:ext uri="{FF2B5EF4-FFF2-40B4-BE49-F238E27FC236}">
                      <a16:creationId xmlns:a16="http://schemas.microsoft.com/office/drawing/2014/main" id="{34AA651D-0D15-0140-A29B-3B730FE5EDD9}"/>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mc:AlternateContent xmlns:mc="http://schemas.openxmlformats.org/markup-compatibility/2006">
            <mc:Choice xmlns:a14="http://schemas.microsoft.com/office/drawing/2010/main" Requires="a14">
              <p:sp>
                <p:nvSpPr>
                  <p:cNvPr id="33" name="Text Box 35">
                    <a:extLst>
                      <a:ext uri="{FF2B5EF4-FFF2-40B4-BE49-F238E27FC236}">
                        <a16:creationId xmlns:a16="http://schemas.microsoft.com/office/drawing/2014/main" id="{B17EFE3D-D0E1-4C47-8348-1AE9F5C275B5}"/>
                      </a:ext>
                    </a:extLst>
                  </p:cNvPr>
                  <p:cNvSpPr txBox="1">
                    <a:spLocks noChangeArrowheads="1"/>
                  </p:cNvSpPr>
                  <p:nvPr/>
                </p:nvSpPr>
                <p:spPr bwMode="auto">
                  <a:xfrm>
                    <a:off x="6394449" y="3688278"/>
                    <a:ext cx="649288"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b="0" i="1" dirty="0" smtClean="0">
                              <a:latin typeface="Cambria Math" panose="02040503050406030204" pitchFamily="18" charset="0"/>
                            </a:rPr>
                            <m:t>𝑤</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i="1" dirty="0" smtClean="0">
                              <a:latin typeface="Cambria Math" panose="02040503050406030204" pitchFamily="18" charset="0"/>
                            </a:rPr>
                            <m:t>]</m:t>
                          </m:r>
                        </m:oMath>
                      </m:oMathPara>
                    </a14:m>
                    <a:endParaRPr lang="en-GB" altLang="en-US" sz="1800" dirty="0"/>
                  </a:p>
                </p:txBody>
              </p:sp>
            </mc:Choice>
            <mc:Fallback>
              <p:sp>
                <p:nvSpPr>
                  <p:cNvPr id="33" name="Text Box 35">
                    <a:extLst>
                      <a:ext uri="{FF2B5EF4-FFF2-40B4-BE49-F238E27FC236}">
                        <a16:creationId xmlns:a16="http://schemas.microsoft.com/office/drawing/2014/main" id="{B17EFE3D-D0E1-4C47-8348-1AE9F5C275B5}"/>
                      </a:ext>
                    </a:extLst>
                  </p:cNvPr>
                  <p:cNvSpPr txBox="1">
                    <a:spLocks noRot="1" noChangeAspect="1" noMove="1" noResize="1" noEditPoints="1" noAdjustHandles="1" noChangeArrowheads="1" noChangeShapeType="1" noTextEdit="1"/>
                  </p:cNvSpPr>
                  <p:nvPr/>
                </p:nvSpPr>
                <p:spPr bwMode="auto">
                  <a:xfrm>
                    <a:off x="6394449" y="3688278"/>
                    <a:ext cx="649288" cy="366712"/>
                  </a:xfrm>
                  <a:prstGeom prst="rect">
                    <a:avLst/>
                  </a:prstGeom>
                  <a:blipFill>
                    <a:blip r:embed="rId5"/>
                    <a:stretch>
                      <a:fillRect r="-3846" b="-16667"/>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 Box 38">
                    <a:extLst>
                      <a:ext uri="{FF2B5EF4-FFF2-40B4-BE49-F238E27FC236}">
                        <a16:creationId xmlns:a16="http://schemas.microsoft.com/office/drawing/2014/main" id="{BEEE9021-4436-0D4F-A4CC-14DBE76D6D44}"/>
                      </a:ext>
                    </a:extLst>
                  </p:cNvPr>
                  <p:cNvSpPr txBox="1">
                    <a:spLocks noChangeArrowheads="1"/>
                  </p:cNvSpPr>
                  <p:nvPr/>
                </p:nvSpPr>
                <p:spPr bwMode="auto">
                  <a:xfrm>
                    <a:off x="3026168" y="3391433"/>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𝑎</m:t>
                          </m:r>
                          <m:r>
                            <a:rPr lang="en-GB" altLang="en-US" sz="1800" i="1" baseline="-25000" dirty="0">
                              <a:latin typeface="Cambria Math" panose="02040503050406030204" pitchFamily="18" charset="0"/>
                            </a:rPr>
                            <m:t>1</m:t>
                          </m:r>
                        </m:oMath>
                      </m:oMathPara>
                    </a14:m>
                    <a:endParaRPr lang="en-GB" altLang="en-US" sz="1800" dirty="0"/>
                  </a:p>
                </p:txBody>
              </p:sp>
            </mc:Choice>
            <mc:Fallback>
              <p:sp>
                <p:nvSpPr>
                  <p:cNvPr id="40" name="Text Box 38">
                    <a:extLst>
                      <a:ext uri="{FF2B5EF4-FFF2-40B4-BE49-F238E27FC236}">
                        <a16:creationId xmlns:a16="http://schemas.microsoft.com/office/drawing/2014/main" id="{BEEE9021-4436-0D4F-A4CC-14DBE76D6D44}"/>
                      </a:ext>
                    </a:extLst>
                  </p:cNvPr>
                  <p:cNvSpPr txBox="1">
                    <a:spLocks noRot="1" noChangeAspect="1" noMove="1" noResize="1" noEditPoints="1" noAdjustHandles="1" noChangeArrowheads="1" noChangeShapeType="1" noTextEdit="1"/>
                  </p:cNvSpPr>
                  <p:nvPr/>
                </p:nvSpPr>
                <p:spPr bwMode="auto">
                  <a:xfrm>
                    <a:off x="3026168" y="3391433"/>
                    <a:ext cx="649287" cy="366712"/>
                  </a:xfrm>
                  <a:prstGeom prst="rect">
                    <a:avLst/>
                  </a:prstGeom>
                  <a:blipFill>
                    <a:blip r:embed="rId6"/>
                    <a:stretch>
                      <a:fillRect/>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7" name="Line 24">
                <a:extLst>
                  <a:ext uri="{FF2B5EF4-FFF2-40B4-BE49-F238E27FC236}">
                    <a16:creationId xmlns:a16="http://schemas.microsoft.com/office/drawing/2014/main" id="{B795632D-197E-1F46-9836-2510AA83C5C2}"/>
                  </a:ext>
                </a:extLst>
              </p:cNvPr>
              <p:cNvSpPr>
                <a:spLocks noChangeShapeType="1"/>
              </p:cNvSpPr>
              <p:nvPr/>
            </p:nvSpPr>
            <p:spPr bwMode="auto">
              <a:xfrm flipH="1">
                <a:off x="4007138" y="4206506"/>
                <a:ext cx="0" cy="76692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9" name="Group 38">
                <a:extLst>
                  <a:ext uri="{FF2B5EF4-FFF2-40B4-BE49-F238E27FC236}">
                    <a16:creationId xmlns:a16="http://schemas.microsoft.com/office/drawing/2014/main" id="{34A79324-8779-F14D-98A1-30D4207A3E7A}"/>
                  </a:ext>
                </a:extLst>
              </p:cNvPr>
              <p:cNvGrpSpPr/>
              <p:nvPr/>
            </p:nvGrpSpPr>
            <p:grpSpPr>
              <a:xfrm>
                <a:off x="7072859" y="4852436"/>
                <a:ext cx="447675" cy="553998"/>
                <a:chOff x="5099686" y="5317671"/>
                <a:chExt cx="447675" cy="553998"/>
              </a:xfrm>
            </p:grpSpPr>
            <p:sp>
              <p:nvSpPr>
                <p:cNvPr id="42" name="Oval 10">
                  <a:extLst>
                    <a:ext uri="{FF2B5EF4-FFF2-40B4-BE49-F238E27FC236}">
                      <a16:creationId xmlns:a16="http://schemas.microsoft.com/office/drawing/2014/main" id="{D0991827-3FBA-024A-BE60-BF78D229BB13}"/>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3" name="Text Box 31">
                  <a:extLst>
                    <a:ext uri="{FF2B5EF4-FFF2-40B4-BE49-F238E27FC236}">
                      <a16:creationId xmlns:a16="http://schemas.microsoft.com/office/drawing/2014/main" id="{4E21CE0E-1EF5-A745-9673-38BB8EE9D846}"/>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mc:AlternateContent xmlns:mc="http://schemas.openxmlformats.org/markup-compatibility/2006">
            <mc:Choice xmlns:a14="http://schemas.microsoft.com/office/drawing/2010/main" Requires="a14">
              <p:sp>
                <p:nvSpPr>
                  <p:cNvPr id="44" name="Text Box 38">
                    <a:extLst>
                      <a:ext uri="{FF2B5EF4-FFF2-40B4-BE49-F238E27FC236}">
                        <a16:creationId xmlns:a16="http://schemas.microsoft.com/office/drawing/2014/main" id="{5FC5D5F7-549D-2B49-8BAA-6AE691DD0C91}"/>
                      </a:ext>
                    </a:extLst>
                  </p:cNvPr>
                  <p:cNvSpPr txBox="1">
                    <a:spLocks noChangeArrowheads="1"/>
                  </p:cNvSpPr>
                  <p:nvPr/>
                </p:nvSpPr>
                <p:spPr bwMode="auto">
                  <a:xfrm>
                    <a:off x="6497421" y="4893761"/>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b>
                            <m:sSubPr>
                              <m:ctrlPr>
                                <a:rPr lang="en-GB" altLang="en-US" sz="1800" b="0" i="1" dirty="0" smtClean="0">
                                  <a:latin typeface="Cambria Math" panose="02040503050406030204" pitchFamily="18" charset="0"/>
                                </a:rPr>
                              </m:ctrlPr>
                            </m:sSubPr>
                            <m:e>
                              <m:r>
                                <a:rPr lang="en-GB" altLang="en-US" sz="1800" b="0" i="1" dirty="0" smtClean="0">
                                  <a:latin typeface="Cambria Math" panose="02040503050406030204" pitchFamily="18" charset="0"/>
                                </a:rPr>
                                <m:t>𝑏</m:t>
                              </m:r>
                            </m:e>
                            <m:sub>
                              <m:r>
                                <a:rPr lang="en-GB" altLang="en-US" sz="1800" b="0" i="1" dirty="0" smtClean="0">
                                  <a:latin typeface="Cambria Math" panose="02040503050406030204" pitchFamily="18" charset="0"/>
                                </a:rPr>
                                <m:t>0</m:t>
                              </m:r>
                            </m:sub>
                          </m:sSub>
                        </m:oMath>
                      </m:oMathPara>
                    </a14:m>
                    <a:endParaRPr lang="en-GB" altLang="en-US" sz="1800" dirty="0"/>
                  </a:p>
                </p:txBody>
              </p:sp>
            </mc:Choice>
            <mc:Fallback>
              <p:sp>
                <p:nvSpPr>
                  <p:cNvPr id="44" name="Text Box 38">
                    <a:extLst>
                      <a:ext uri="{FF2B5EF4-FFF2-40B4-BE49-F238E27FC236}">
                        <a16:creationId xmlns:a16="http://schemas.microsoft.com/office/drawing/2014/main" id="{5FC5D5F7-549D-2B49-8BAA-6AE691DD0C91}"/>
                      </a:ext>
                    </a:extLst>
                  </p:cNvPr>
                  <p:cNvSpPr txBox="1">
                    <a:spLocks noRot="1" noChangeAspect="1" noMove="1" noResize="1" noEditPoints="1" noAdjustHandles="1" noChangeArrowheads="1" noChangeShapeType="1" noTextEdit="1"/>
                  </p:cNvSpPr>
                  <p:nvPr/>
                </p:nvSpPr>
                <p:spPr bwMode="auto">
                  <a:xfrm>
                    <a:off x="6497421" y="4893761"/>
                    <a:ext cx="649287" cy="366712"/>
                  </a:xfrm>
                  <a:prstGeom prst="rect">
                    <a:avLst/>
                  </a:prstGeom>
                  <a:blipFill>
                    <a:blip r:embed="rId7"/>
                    <a:stretch>
                      <a:fillRect/>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6" name="Line 9">
                <a:extLst>
                  <a:ext uri="{FF2B5EF4-FFF2-40B4-BE49-F238E27FC236}">
                    <a16:creationId xmlns:a16="http://schemas.microsoft.com/office/drawing/2014/main" id="{B021A959-D59F-4948-AAF3-6271FE6CB329}"/>
                  </a:ext>
                </a:extLst>
              </p:cNvPr>
              <p:cNvSpPr>
                <a:spLocks noChangeShapeType="1"/>
              </p:cNvSpPr>
              <p:nvPr/>
            </p:nvSpPr>
            <p:spPr bwMode="auto">
              <a:xfrm flipH="1" flipV="1">
                <a:off x="4013929" y="6470278"/>
                <a:ext cx="3039019" cy="55701"/>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mc:Choice xmlns:a14="http://schemas.microsoft.com/office/drawing/2010/main" Requires="a14">
              <p:sp>
                <p:nvSpPr>
                  <p:cNvPr id="48" name="Text Box 35">
                    <a:extLst>
                      <a:ext uri="{FF2B5EF4-FFF2-40B4-BE49-F238E27FC236}">
                        <a16:creationId xmlns:a16="http://schemas.microsoft.com/office/drawing/2014/main" id="{85E2345A-8741-8541-BA67-F8CF036A3257}"/>
                      </a:ext>
                    </a:extLst>
                  </p:cNvPr>
                  <p:cNvSpPr txBox="1">
                    <a:spLocks noChangeArrowheads="1"/>
                  </p:cNvSpPr>
                  <p:nvPr/>
                </p:nvSpPr>
                <p:spPr bwMode="auto">
                  <a:xfrm>
                    <a:off x="4056121" y="4309205"/>
                    <a:ext cx="1095441" cy="36933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b="0" i="1" dirty="0" smtClean="0">
                              <a:latin typeface="Cambria Math" panose="02040503050406030204" pitchFamily="18" charset="0"/>
                            </a:rPr>
                            <m:t>𝑤</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b="0" i="1" dirty="0" smtClean="0">
                              <a:latin typeface="Cambria Math" panose="02040503050406030204" pitchFamily="18" charset="0"/>
                            </a:rPr>
                            <m:t>−1]</m:t>
                          </m:r>
                        </m:oMath>
                      </m:oMathPara>
                    </a14:m>
                    <a:endParaRPr lang="en-GB" altLang="en-US" sz="1800" dirty="0"/>
                  </a:p>
                </p:txBody>
              </p:sp>
            </mc:Choice>
            <mc:Fallback>
              <p:sp>
                <p:nvSpPr>
                  <p:cNvPr id="48" name="Text Box 35">
                    <a:extLst>
                      <a:ext uri="{FF2B5EF4-FFF2-40B4-BE49-F238E27FC236}">
                        <a16:creationId xmlns:a16="http://schemas.microsoft.com/office/drawing/2014/main" id="{85E2345A-8741-8541-BA67-F8CF036A3257}"/>
                      </a:ext>
                    </a:extLst>
                  </p:cNvPr>
                  <p:cNvSpPr txBox="1">
                    <a:spLocks noRot="1" noChangeAspect="1" noMove="1" noResize="1" noEditPoints="1" noAdjustHandles="1" noChangeArrowheads="1" noChangeShapeType="1" noTextEdit="1"/>
                  </p:cNvSpPr>
                  <p:nvPr/>
                </p:nvSpPr>
                <p:spPr bwMode="auto">
                  <a:xfrm>
                    <a:off x="4056121" y="4309205"/>
                    <a:ext cx="1095441" cy="369332"/>
                  </a:xfrm>
                  <a:prstGeom prst="rect">
                    <a:avLst/>
                  </a:prstGeom>
                  <a:blipFill>
                    <a:blip r:embed="rId8"/>
                    <a:stretch>
                      <a:fillRect b="-16667"/>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7" name="Text Box 34">
                <a:extLst>
                  <a:ext uri="{FF2B5EF4-FFF2-40B4-BE49-F238E27FC236}">
                    <a16:creationId xmlns:a16="http://schemas.microsoft.com/office/drawing/2014/main" id="{1A5509AE-8C17-8549-B50A-11421E090936}"/>
                  </a:ext>
                </a:extLst>
              </p:cNvPr>
              <p:cNvSpPr txBox="1">
                <a:spLocks noChangeArrowheads="1"/>
              </p:cNvSpPr>
              <p:nvPr/>
            </p:nvSpPr>
            <p:spPr bwMode="auto">
              <a:xfrm>
                <a:off x="7052949" y="6148590"/>
                <a:ext cx="4714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4000" dirty="0"/>
                  <a:t>+</a:t>
                </a:r>
              </a:p>
            </p:txBody>
          </p:sp>
          <p:sp>
            <p:nvSpPr>
              <p:cNvPr id="58" name="Oval 57">
                <a:extLst>
                  <a:ext uri="{FF2B5EF4-FFF2-40B4-BE49-F238E27FC236}">
                    <a16:creationId xmlns:a16="http://schemas.microsoft.com/office/drawing/2014/main" id="{85FD5C50-BC0E-1245-BFC9-64088FAF44A3}"/>
                  </a:ext>
                </a:extLst>
              </p:cNvPr>
              <p:cNvSpPr>
                <a:spLocks noChangeArrowheads="1"/>
              </p:cNvSpPr>
              <p:nvPr/>
            </p:nvSpPr>
            <p:spPr bwMode="auto">
              <a:xfrm>
                <a:off x="7052949" y="6274177"/>
                <a:ext cx="471488" cy="4587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p:sp>
            <p:nvSpPr>
              <p:cNvPr id="59" name="Line 9">
                <a:extLst>
                  <a:ext uri="{FF2B5EF4-FFF2-40B4-BE49-F238E27FC236}">
                    <a16:creationId xmlns:a16="http://schemas.microsoft.com/office/drawing/2014/main" id="{CBFF67F6-F489-C140-B9B0-370C9F259160}"/>
                  </a:ext>
                </a:extLst>
              </p:cNvPr>
              <p:cNvSpPr>
                <a:spLocks noChangeShapeType="1"/>
              </p:cNvSpPr>
              <p:nvPr/>
            </p:nvSpPr>
            <p:spPr bwMode="auto">
              <a:xfrm flipH="1" flipV="1">
                <a:off x="7519587" y="6517977"/>
                <a:ext cx="1341294" cy="13266"/>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mc:Choice xmlns:a14="http://schemas.microsoft.com/office/drawing/2010/main" Requires="a14">
              <p:sp>
                <p:nvSpPr>
                  <p:cNvPr id="60" name="Text Box 35">
                    <a:extLst>
                      <a:ext uri="{FF2B5EF4-FFF2-40B4-BE49-F238E27FC236}">
                        <a16:creationId xmlns:a16="http://schemas.microsoft.com/office/drawing/2014/main" id="{2EE8ECFC-4631-0F45-98FE-84222791ABB2}"/>
                      </a:ext>
                    </a:extLst>
                  </p:cNvPr>
                  <p:cNvSpPr txBox="1">
                    <a:spLocks noChangeArrowheads="1"/>
                  </p:cNvSpPr>
                  <p:nvPr/>
                </p:nvSpPr>
                <p:spPr bwMode="auto">
                  <a:xfrm>
                    <a:off x="7714346" y="6133201"/>
                    <a:ext cx="1095441" cy="36933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 xmlns:m="http://schemas.openxmlformats.org/officeDocument/2006/math">
                        <m:r>
                          <a:rPr lang="en-GB" altLang="en-US" sz="1800" b="0" i="1" dirty="0" smtClean="0">
                            <a:latin typeface="Cambria Math" panose="02040503050406030204" pitchFamily="18" charset="0"/>
                          </a:rPr>
                          <m:t>𝑦</m:t>
                        </m:r>
                        <m:r>
                          <a:rPr lang="en-GB" altLang="en-US" sz="1800" b="0" i="1" dirty="0" smtClean="0">
                            <a:latin typeface="Cambria Math" panose="02040503050406030204" pitchFamily="18" charset="0"/>
                          </a:rPr>
                          <m:t>[</m:t>
                        </m:r>
                        <m:r>
                          <a:rPr lang="en-GB" altLang="en-US" sz="1800" b="0" i="1" dirty="0" smtClean="0">
                            <a:latin typeface="Cambria Math" panose="02040503050406030204" pitchFamily="18" charset="0"/>
                          </a:rPr>
                          <m:t>𝑛</m:t>
                        </m:r>
                      </m:oMath>
                    </a14:m>
                    <a:r>
                      <a:rPr lang="en-GB" altLang="en-US" sz="1800" b="0" dirty="0"/>
                      <a:t>]</a:t>
                    </a:r>
                  </a:p>
                </p:txBody>
              </p:sp>
            </mc:Choice>
            <mc:Fallback>
              <p:sp>
                <p:nvSpPr>
                  <p:cNvPr id="60" name="Text Box 35">
                    <a:extLst>
                      <a:ext uri="{FF2B5EF4-FFF2-40B4-BE49-F238E27FC236}">
                        <a16:creationId xmlns:a16="http://schemas.microsoft.com/office/drawing/2014/main" id="{2EE8ECFC-4631-0F45-98FE-84222791ABB2}"/>
                      </a:ext>
                    </a:extLst>
                  </p:cNvPr>
                  <p:cNvSpPr txBox="1">
                    <a:spLocks noRot="1" noChangeAspect="1" noMove="1" noResize="1" noEditPoints="1" noAdjustHandles="1" noChangeArrowheads="1" noChangeShapeType="1" noTextEdit="1"/>
                  </p:cNvSpPr>
                  <p:nvPr/>
                </p:nvSpPr>
                <p:spPr bwMode="auto">
                  <a:xfrm>
                    <a:off x="7714346" y="6133201"/>
                    <a:ext cx="1095441" cy="369332"/>
                  </a:xfrm>
                  <a:prstGeom prst="rect">
                    <a:avLst/>
                  </a:prstGeom>
                  <a:blipFill>
                    <a:blip r:embed="rId9"/>
                    <a:stretch>
                      <a:fillRect t="-6452" b="-22581"/>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1" name="Line 9">
                <a:extLst>
                  <a:ext uri="{FF2B5EF4-FFF2-40B4-BE49-F238E27FC236}">
                    <a16:creationId xmlns:a16="http://schemas.microsoft.com/office/drawing/2014/main" id="{4F4948E7-9DB5-C842-A3FA-1B7FD02A4F99}"/>
                  </a:ext>
                </a:extLst>
              </p:cNvPr>
              <p:cNvSpPr>
                <a:spLocks noChangeShapeType="1"/>
              </p:cNvSpPr>
              <p:nvPr/>
            </p:nvSpPr>
            <p:spPr bwMode="auto">
              <a:xfrm flipV="1">
                <a:off x="6108731" y="4194577"/>
                <a:ext cx="1240966" cy="284"/>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24">
                <a:extLst>
                  <a:ext uri="{FF2B5EF4-FFF2-40B4-BE49-F238E27FC236}">
                    <a16:creationId xmlns:a16="http://schemas.microsoft.com/office/drawing/2014/main" id="{7CC6FA2A-693F-804F-B86E-238600C85528}"/>
                  </a:ext>
                </a:extLst>
              </p:cNvPr>
              <p:cNvSpPr>
                <a:spLocks noChangeShapeType="1"/>
              </p:cNvSpPr>
              <p:nvPr/>
            </p:nvSpPr>
            <p:spPr bwMode="auto">
              <a:xfrm flipH="1">
                <a:off x="7304055" y="4165993"/>
                <a:ext cx="0" cy="7482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2" name="Group 61">
                <a:extLst>
                  <a:ext uri="{FF2B5EF4-FFF2-40B4-BE49-F238E27FC236}">
                    <a16:creationId xmlns:a16="http://schemas.microsoft.com/office/drawing/2014/main" id="{FC01AC7F-BE43-D54B-BF4A-306EE94AA8FF}"/>
                  </a:ext>
                </a:extLst>
              </p:cNvPr>
              <p:cNvGrpSpPr/>
              <p:nvPr/>
            </p:nvGrpSpPr>
            <p:grpSpPr>
              <a:xfrm>
                <a:off x="3780208" y="4933388"/>
                <a:ext cx="447675" cy="553998"/>
                <a:chOff x="5099686" y="5317671"/>
                <a:chExt cx="447675" cy="553998"/>
              </a:xfrm>
            </p:grpSpPr>
            <p:sp>
              <p:nvSpPr>
                <p:cNvPr id="63" name="Oval 10">
                  <a:extLst>
                    <a:ext uri="{FF2B5EF4-FFF2-40B4-BE49-F238E27FC236}">
                      <a16:creationId xmlns:a16="http://schemas.microsoft.com/office/drawing/2014/main" id="{E965E50F-BA2F-F644-B540-E028B20C25F6}"/>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4" name="Text Box 31">
                  <a:extLst>
                    <a:ext uri="{FF2B5EF4-FFF2-40B4-BE49-F238E27FC236}">
                      <a16:creationId xmlns:a16="http://schemas.microsoft.com/office/drawing/2014/main" id="{58ED6A8F-6540-0D45-A29E-4B625A84DE27}"/>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mc:AlternateContent xmlns:mc="http://schemas.openxmlformats.org/markup-compatibility/2006">
            <mc:Choice xmlns:a14="http://schemas.microsoft.com/office/drawing/2010/main" Requires="a14">
              <p:sp>
                <p:nvSpPr>
                  <p:cNvPr id="65" name="Text Box 38">
                    <a:extLst>
                      <a:ext uri="{FF2B5EF4-FFF2-40B4-BE49-F238E27FC236}">
                        <a16:creationId xmlns:a16="http://schemas.microsoft.com/office/drawing/2014/main" id="{6FB802B1-7F5C-D94F-B379-144127C04CFB}"/>
                      </a:ext>
                    </a:extLst>
                  </p:cNvPr>
                  <p:cNvSpPr txBox="1">
                    <a:spLocks noChangeArrowheads="1"/>
                  </p:cNvSpPr>
                  <p:nvPr/>
                </p:nvSpPr>
                <p:spPr bwMode="auto">
                  <a:xfrm>
                    <a:off x="3204770" y="4974713"/>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b>
                            <m:sSubPr>
                              <m:ctrlPr>
                                <a:rPr lang="en-GB" altLang="en-US" sz="1800" b="0" i="1" dirty="0" smtClean="0">
                                  <a:latin typeface="Cambria Math" panose="02040503050406030204" pitchFamily="18" charset="0"/>
                                </a:rPr>
                              </m:ctrlPr>
                            </m:sSubPr>
                            <m:e>
                              <m:r>
                                <a:rPr lang="en-GB" altLang="en-US" sz="1800" b="0" i="1" dirty="0" smtClean="0">
                                  <a:latin typeface="Cambria Math" panose="02040503050406030204" pitchFamily="18" charset="0"/>
                                </a:rPr>
                                <m:t>𝑏</m:t>
                              </m:r>
                            </m:e>
                            <m:sub>
                              <m:r>
                                <a:rPr lang="en-GB" altLang="en-US" sz="1800" b="0" i="1" dirty="0" smtClean="0">
                                  <a:latin typeface="Cambria Math" panose="02040503050406030204" pitchFamily="18" charset="0"/>
                                </a:rPr>
                                <m:t>1</m:t>
                              </m:r>
                            </m:sub>
                          </m:sSub>
                        </m:oMath>
                      </m:oMathPara>
                    </a14:m>
                    <a:endParaRPr lang="en-GB" altLang="en-US" sz="1800" dirty="0"/>
                  </a:p>
                </p:txBody>
              </p:sp>
            </mc:Choice>
            <mc:Fallback>
              <p:sp>
                <p:nvSpPr>
                  <p:cNvPr id="65" name="Text Box 38">
                    <a:extLst>
                      <a:ext uri="{FF2B5EF4-FFF2-40B4-BE49-F238E27FC236}">
                        <a16:creationId xmlns:a16="http://schemas.microsoft.com/office/drawing/2014/main" id="{6FB802B1-7F5C-D94F-B379-144127C04CFB}"/>
                      </a:ext>
                    </a:extLst>
                  </p:cNvPr>
                  <p:cNvSpPr txBox="1">
                    <a:spLocks noRot="1" noChangeAspect="1" noMove="1" noResize="1" noEditPoints="1" noAdjustHandles="1" noChangeArrowheads="1" noChangeShapeType="1" noTextEdit="1"/>
                  </p:cNvSpPr>
                  <p:nvPr/>
                </p:nvSpPr>
                <p:spPr bwMode="auto">
                  <a:xfrm>
                    <a:off x="3204770" y="4974713"/>
                    <a:ext cx="649287" cy="366712"/>
                  </a:xfrm>
                  <a:prstGeom prst="rect">
                    <a:avLst/>
                  </a:prstGeom>
                  <a:blipFill>
                    <a:blip r:embed="rId10"/>
                    <a:stretch>
                      <a:fillRect b="-3333"/>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6" name="Line 24">
                <a:extLst>
                  <a:ext uri="{FF2B5EF4-FFF2-40B4-BE49-F238E27FC236}">
                    <a16:creationId xmlns:a16="http://schemas.microsoft.com/office/drawing/2014/main" id="{122A8695-83CC-D749-9BAF-97DC3D54BDFC}"/>
                  </a:ext>
                </a:extLst>
              </p:cNvPr>
              <p:cNvSpPr>
                <a:spLocks noChangeShapeType="1"/>
              </p:cNvSpPr>
              <p:nvPr/>
            </p:nvSpPr>
            <p:spPr bwMode="auto">
              <a:xfrm flipH="1">
                <a:off x="7312689" y="5374052"/>
                <a:ext cx="0" cy="88794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9">
                <a:extLst>
                  <a:ext uri="{FF2B5EF4-FFF2-40B4-BE49-F238E27FC236}">
                    <a16:creationId xmlns:a16="http://schemas.microsoft.com/office/drawing/2014/main" id="{C94534A9-258E-414D-8A8F-59C7D57D895A}"/>
                  </a:ext>
                </a:extLst>
              </p:cNvPr>
              <p:cNvSpPr>
                <a:spLocks noChangeShapeType="1"/>
              </p:cNvSpPr>
              <p:nvPr/>
            </p:nvSpPr>
            <p:spPr bwMode="auto">
              <a:xfrm flipH="1" flipV="1">
                <a:off x="4004078" y="5379306"/>
                <a:ext cx="9850" cy="109097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5" name="TextBox 4">
            <a:extLst>
              <a:ext uri="{FF2B5EF4-FFF2-40B4-BE49-F238E27FC236}">
                <a16:creationId xmlns:a16="http://schemas.microsoft.com/office/drawing/2014/main" id="{342CF80F-F913-314B-8B57-76B26BA75237}"/>
              </a:ext>
            </a:extLst>
          </p:cNvPr>
          <p:cNvSpPr txBox="1"/>
          <p:nvPr/>
        </p:nvSpPr>
        <p:spPr>
          <a:xfrm>
            <a:off x="8083105" y="3178566"/>
            <a:ext cx="3555112" cy="830997"/>
          </a:xfrm>
          <a:prstGeom prst="rect">
            <a:avLst/>
          </a:prstGeom>
          <a:noFill/>
        </p:spPr>
        <p:txBody>
          <a:bodyPr wrap="square" rtlCol="0">
            <a:spAutoFit/>
          </a:bodyPr>
          <a:lstStyle/>
          <a:p>
            <a:r>
              <a:rPr lang="en-US" sz="2400" b="1" dirty="0">
                <a:solidFill>
                  <a:srgbClr val="FF0000"/>
                </a:solidFill>
              </a:rPr>
              <a:t>Canonical Realization of 1</a:t>
            </a:r>
            <a:r>
              <a:rPr lang="en-US" sz="2400" b="1" baseline="30000" dirty="0">
                <a:solidFill>
                  <a:srgbClr val="FF0000"/>
                </a:solidFill>
              </a:rPr>
              <a:t>st</a:t>
            </a:r>
            <a:r>
              <a:rPr lang="en-US" sz="2400" b="1" dirty="0">
                <a:solidFill>
                  <a:srgbClr val="FF0000"/>
                </a:solidFill>
              </a:rPr>
              <a:t> order digital filter</a:t>
            </a:r>
          </a:p>
        </p:txBody>
      </p:sp>
      <p:sp>
        <p:nvSpPr>
          <p:cNvPr id="68" name="TextBox 67">
            <a:extLst>
              <a:ext uri="{FF2B5EF4-FFF2-40B4-BE49-F238E27FC236}">
                <a16:creationId xmlns:a16="http://schemas.microsoft.com/office/drawing/2014/main" id="{0F2AF898-17C4-B545-907F-8B51801A5DEC}"/>
              </a:ext>
            </a:extLst>
          </p:cNvPr>
          <p:cNvSpPr txBox="1"/>
          <p:nvPr/>
        </p:nvSpPr>
        <p:spPr>
          <a:xfrm>
            <a:off x="8050497" y="4347298"/>
            <a:ext cx="3555112" cy="461665"/>
          </a:xfrm>
          <a:prstGeom prst="rect">
            <a:avLst/>
          </a:prstGeom>
          <a:noFill/>
        </p:spPr>
        <p:txBody>
          <a:bodyPr wrap="square" rtlCol="0">
            <a:spAutoFit/>
          </a:bodyPr>
          <a:lstStyle/>
          <a:p>
            <a:r>
              <a:rPr lang="en-US" sz="2400" b="1" dirty="0">
                <a:solidFill>
                  <a:srgbClr val="FF0000"/>
                </a:solidFill>
              </a:rPr>
              <a:t>Only 1 delay required</a:t>
            </a:r>
          </a:p>
        </p:txBody>
      </p:sp>
    </p:spTree>
    <p:extLst>
      <p:ext uri="{BB962C8B-B14F-4D97-AF65-F5344CB8AC3E}">
        <p14:creationId xmlns:p14="http://schemas.microsoft.com/office/powerpoint/2010/main" val="16587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Classes of Digital filters</a:t>
            </a:r>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192212" y="405197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sp>
        <p:nvSpPr>
          <p:cNvPr id="50" name="TextBox 49">
            <a:extLst>
              <a:ext uri="{FF2B5EF4-FFF2-40B4-BE49-F238E27FC236}">
                <a16:creationId xmlns:a16="http://schemas.microsoft.com/office/drawing/2014/main" id="{2856F6E7-27EA-E048-A121-2CD1F3A1CBD2}"/>
              </a:ext>
            </a:extLst>
          </p:cNvPr>
          <p:cNvSpPr txBox="1"/>
          <p:nvPr/>
        </p:nvSpPr>
        <p:spPr>
          <a:xfrm>
            <a:off x="1246187" y="1130946"/>
            <a:ext cx="8537915" cy="523220"/>
          </a:xfrm>
          <a:prstGeom prst="rect">
            <a:avLst/>
          </a:prstGeom>
          <a:noFill/>
        </p:spPr>
        <p:txBody>
          <a:bodyPr wrap="none" rtlCol="0">
            <a:spAutoFit/>
          </a:bodyPr>
          <a:lstStyle/>
          <a:p>
            <a:r>
              <a:rPr lang="en-US" sz="2800" b="1" dirty="0">
                <a:solidFill>
                  <a:srgbClr val="FF0000"/>
                </a:solidFill>
              </a:rPr>
              <a:t>Class 1: </a:t>
            </a:r>
            <a:r>
              <a:rPr lang="en-US" sz="2800" b="1" dirty="0" err="1">
                <a:solidFill>
                  <a:srgbClr val="FF0000"/>
                </a:solidFill>
              </a:rPr>
              <a:t>Nonrecursive</a:t>
            </a:r>
            <a:r>
              <a:rPr lang="en-US" sz="2800" b="1" dirty="0">
                <a:solidFill>
                  <a:srgbClr val="FF0000"/>
                </a:solidFill>
              </a:rPr>
              <a:t> (Finite Impulse Response)</a:t>
            </a:r>
          </a:p>
        </p:txBody>
      </p:sp>
      <p:graphicFrame>
        <p:nvGraphicFramePr>
          <p:cNvPr id="47" name="Object 4">
            <a:extLst>
              <a:ext uri="{FF2B5EF4-FFF2-40B4-BE49-F238E27FC236}">
                <a16:creationId xmlns:a16="http://schemas.microsoft.com/office/drawing/2014/main" id="{41E0C0B8-0EF3-E346-A494-D284BB767A7B}"/>
              </a:ext>
            </a:extLst>
          </p:cNvPr>
          <p:cNvGraphicFramePr>
            <a:graphicFrameLocks noChangeAspect="1"/>
          </p:cNvGraphicFramePr>
          <p:nvPr>
            <p:extLst>
              <p:ext uri="{D42A27DB-BD31-4B8C-83A1-F6EECF244321}">
                <p14:modId xmlns:p14="http://schemas.microsoft.com/office/powerpoint/2010/main" val="1329558050"/>
              </p:ext>
            </p:extLst>
          </p:nvPr>
        </p:nvGraphicFramePr>
        <p:xfrm>
          <a:off x="1836490" y="1876392"/>
          <a:ext cx="7667625" cy="2420938"/>
        </p:xfrm>
        <a:graphic>
          <a:graphicData uri="http://schemas.openxmlformats.org/presentationml/2006/ole">
            <mc:AlternateContent xmlns:mc="http://schemas.openxmlformats.org/markup-compatibility/2006">
              <mc:Choice xmlns:v="urn:schemas-microsoft-com:vml" Requires="v">
                <p:oleObj spid="_x0000_s5146" name="Equation" r:id="rId4" imgW="3619500" imgH="1143000" progId="Equation.3">
                  <p:embed/>
                </p:oleObj>
              </mc:Choice>
              <mc:Fallback>
                <p:oleObj name="Equation" r:id="rId4" imgW="3619500" imgH="1143000" progId="Equation.3">
                  <p:embed/>
                  <p:pic>
                    <p:nvPicPr>
                      <p:cNvPr id="2765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490" y="1876392"/>
                        <a:ext cx="7667625" cy="2420938"/>
                      </a:xfrm>
                      <a:prstGeom prst="rect">
                        <a:avLst/>
                      </a:prstGeom>
                      <a:noFill/>
                      <a:ln>
                        <a:noFill/>
                      </a:ln>
                      <a:effectLst/>
                    </p:spPr>
                  </p:pic>
                </p:oleObj>
              </mc:Fallback>
            </mc:AlternateContent>
          </a:graphicData>
        </a:graphic>
      </p:graphicFrame>
      <p:sp>
        <p:nvSpPr>
          <p:cNvPr id="6" name="Rectangle 5">
            <a:extLst>
              <a:ext uri="{FF2B5EF4-FFF2-40B4-BE49-F238E27FC236}">
                <a16:creationId xmlns:a16="http://schemas.microsoft.com/office/drawing/2014/main" id="{14FEEC95-FFE3-3449-9FD3-B29710F59CC4}"/>
              </a:ext>
            </a:extLst>
          </p:cNvPr>
          <p:cNvSpPr/>
          <p:nvPr/>
        </p:nvSpPr>
        <p:spPr>
          <a:xfrm>
            <a:off x="1567543" y="3954483"/>
            <a:ext cx="2149434" cy="7481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Box 6">
            <a:extLst>
              <a:ext uri="{FF2B5EF4-FFF2-40B4-BE49-F238E27FC236}">
                <a16:creationId xmlns:a16="http://schemas.microsoft.com/office/drawing/2014/main" id="{880B7E14-57FB-FA44-9D73-3D4CDA614A46}"/>
              </a:ext>
            </a:extLst>
          </p:cNvPr>
          <p:cNvSpPr txBox="1">
            <a:spLocks noChangeArrowheads="1"/>
          </p:cNvSpPr>
          <p:nvPr/>
        </p:nvSpPr>
        <p:spPr bwMode="auto">
          <a:xfrm>
            <a:off x="1377538" y="4942346"/>
            <a:ext cx="7200900" cy="195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2200" b="1" i="1" dirty="0">
                <a:solidFill>
                  <a:srgbClr val="0070C0"/>
                </a:solidFill>
              </a:rPr>
              <a:t>Exercise:</a:t>
            </a:r>
          </a:p>
          <a:p>
            <a:pPr eaLnBrk="1" hangingPunct="1">
              <a:spcBef>
                <a:spcPct val="50000"/>
              </a:spcBef>
              <a:buFontTx/>
              <a:buNone/>
            </a:pPr>
            <a:r>
              <a:rPr lang="en-GB" altLang="en-US" sz="2200" dirty="0"/>
              <a:t>What is h[n]?</a:t>
            </a:r>
          </a:p>
          <a:p>
            <a:pPr eaLnBrk="1" hangingPunct="1">
              <a:spcBef>
                <a:spcPct val="50000"/>
              </a:spcBef>
              <a:buFontTx/>
              <a:buNone/>
            </a:pPr>
            <a:r>
              <a:rPr lang="en-GB" altLang="en-US" sz="2200" dirty="0"/>
              <a:t>FIR is STABLE why ?</a:t>
            </a:r>
          </a:p>
          <a:p>
            <a:pPr eaLnBrk="1" hangingPunct="1">
              <a:spcBef>
                <a:spcPct val="50000"/>
              </a:spcBef>
              <a:buFontTx/>
              <a:buNone/>
            </a:pPr>
            <a:r>
              <a:rPr lang="en-GB" altLang="en-US" sz="2200" dirty="0"/>
              <a:t>Draw its realisation</a:t>
            </a:r>
          </a:p>
        </p:txBody>
      </p:sp>
      <p:sp>
        <p:nvSpPr>
          <p:cNvPr id="8" name="TextBox 7">
            <a:extLst>
              <a:ext uri="{FF2B5EF4-FFF2-40B4-BE49-F238E27FC236}">
                <a16:creationId xmlns:a16="http://schemas.microsoft.com/office/drawing/2014/main" id="{767E2000-B940-254F-86C9-2BCD57F812D9}"/>
              </a:ext>
            </a:extLst>
          </p:cNvPr>
          <p:cNvSpPr txBox="1"/>
          <p:nvPr/>
        </p:nvSpPr>
        <p:spPr>
          <a:xfrm>
            <a:off x="1359487" y="4227703"/>
            <a:ext cx="8311314" cy="738664"/>
          </a:xfrm>
          <a:prstGeom prst="rect">
            <a:avLst/>
          </a:prstGeom>
          <a:noFill/>
        </p:spPr>
        <p:txBody>
          <a:bodyPr wrap="none" rtlCol="0">
            <a:spAutoFit/>
          </a:bodyPr>
          <a:lstStyle/>
          <a:p>
            <a:r>
              <a:rPr lang="en-GB" altLang="en-US" sz="2400" dirty="0"/>
              <a:t>Sometimes called a Transversal Filter or Tapped Delay Line</a:t>
            </a:r>
          </a:p>
          <a:p>
            <a:endParaRPr lang="en-US" dirty="0"/>
          </a:p>
        </p:txBody>
      </p:sp>
    </p:spTree>
    <p:extLst>
      <p:ext uri="{BB962C8B-B14F-4D97-AF65-F5344CB8AC3E}">
        <p14:creationId xmlns:p14="http://schemas.microsoft.com/office/powerpoint/2010/main" val="226751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Advantages of Digital Filters</a:t>
            </a:r>
          </a:p>
        </p:txBody>
      </p:sp>
      <p:sp>
        <p:nvSpPr>
          <p:cNvPr id="20" name="TextBox 19">
            <a:extLst>
              <a:ext uri="{FF2B5EF4-FFF2-40B4-BE49-F238E27FC236}">
                <a16:creationId xmlns:a16="http://schemas.microsoft.com/office/drawing/2014/main" id="{EADF9187-512E-DB4D-A4BE-6124B822FF26}"/>
              </a:ext>
            </a:extLst>
          </p:cNvPr>
          <p:cNvSpPr txBox="1"/>
          <p:nvPr/>
        </p:nvSpPr>
        <p:spPr>
          <a:xfrm>
            <a:off x="1103947" y="1217751"/>
            <a:ext cx="10641013" cy="5475345"/>
          </a:xfrm>
          <a:prstGeom prst="rect">
            <a:avLst/>
          </a:prstGeom>
          <a:noFill/>
        </p:spPr>
        <p:txBody>
          <a:bodyPr wrap="square" rtlCol="0">
            <a:spAutoFit/>
          </a:bodyPr>
          <a:lstStyle/>
          <a:p>
            <a:pPr marL="342900" lvl="0" indent="-342900" defTabSz="914400" fontAlgn="base">
              <a:lnSpc>
                <a:spcPct val="90000"/>
              </a:lnSpc>
              <a:spcBef>
                <a:spcPct val="20000"/>
              </a:spcBef>
              <a:spcAft>
                <a:spcPct val="0"/>
              </a:spcAft>
              <a:buFontTx/>
              <a:buChar char="•"/>
            </a:pPr>
            <a:r>
              <a:rPr lang="en-GB" altLang="en-US" sz="2200" kern="0" dirty="0">
                <a:solidFill>
                  <a:schemeClr val="bg1">
                    <a:lumMod val="10000"/>
                  </a:schemeClr>
                </a:solidFill>
              </a:rPr>
              <a:t>Characteristics that </a:t>
            </a:r>
            <a:r>
              <a:rPr lang="en-GB" altLang="en-US" sz="2200" kern="0" dirty="0">
                <a:solidFill>
                  <a:srgbClr val="0070C0"/>
                </a:solidFill>
              </a:rPr>
              <a:t>are not possible with </a:t>
            </a:r>
            <a:r>
              <a:rPr lang="en-GB" altLang="en-US" sz="2200" kern="0" dirty="0" err="1">
                <a:solidFill>
                  <a:srgbClr val="0070C0"/>
                </a:solidFill>
              </a:rPr>
              <a:t>analog</a:t>
            </a:r>
            <a:r>
              <a:rPr lang="en-GB" altLang="en-US" sz="2200" kern="0" dirty="0">
                <a:solidFill>
                  <a:srgbClr val="0070C0"/>
                </a:solidFill>
              </a:rPr>
              <a:t> filters;</a:t>
            </a:r>
          </a:p>
          <a:p>
            <a:pPr lvl="0" defTabSz="914400" fontAlgn="base">
              <a:lnSpc>
                <a:spcPct val="90000"/>
              </a:lnSpc>
              <a:spcBef>
                <a:spcPct val="20000"/>
              </a:spcBef>
              <a:spcAft>
                <a:spcPct val="0"/>
              </a:spcAft>
            </a:pPr>
            <a:endParaRPr lang="en-GB" altLang="en-US" sz="2200" kern="0" dirty="0">
              <a:solidFill>
                <a:schemeClr val="bg1">
                  <a:lumMod val="10000"/>
                </a:schemeClr>
              </a:solidFill>
            </a:endParaRPr>
          </a:p>
          <a:p>
            <a:pPr marL="342900" lvl="0" indent="-342900" defTabSz="914400" fontAlgn="base">
              <a:lnSpc>
                <a:spcPct val="90000"/>
              </a:lnSpc>
              <a:spcBef>
                <a:spcPct val="20000"/>
              </a:spcBef>
              <a:spcAft>
                <a:spcPct val="0"/>
              </a:spcAft>
              <a:buFontTx/>
              <a:buChar char="•"/>
            </a:pPr>
            <a:r>
              <a:rPr lang="en-GB" altLang="en-US" sz="2200" kern="0" dirty="0">
                <a:solidFill>
                  <a:schemeClr val="bg1">
                    <a:lumMod val="10000"/>
                  </a:schemeClr>
                </a:solidFill>
              </a:rPr>
              <a:t>Performance is </a:t>
            </a:r>
            <a:r>
              <a:rPr lang="en-GB" altLang="en-US" sz="2200" kern="0" dirty="0">
                <a:solidFill>
                  <a:srgbClr val="0070C0"/>
                </a:solidFill>
              </a:rPr>
              <a:t>independent of environmental  changes;</a:t>
            </a:r>
          </a:p>
          <a:p>
            <a:pPr marL="342900" lvl="0" indent="-342900" defTabSz="914400" fontAlgn="base">
              <a:lnSpc>
                <a:spcPct val="90000"/>
              </a:lnSpc>
              <a:spcBef>
                <a:spcPct val="20000"/>
              </a:spcBef>
              <a:spcAft>
                <a:spcPct val="0"/>
              </a:spcAft>
              <a:buFontTx/>
              <a:buChar char="•"/>
            </a:pPr>
            <a:endParaRPr lang="en-GB" altLang="en-US" sz="2200" kern="0" dirty="0">
              <a:solidFill>
                <a:schemeClr val="bg1">
                  <a:lumMod val="10000"/>
                </a:schemeClr>
              </a:solidFill>
            </a:endParaRPr>
          </a:p>
          <a:p>
            <a:pPr marL="342900" lvl="0" indent="-342900" defTabSz="914400" fontAlgn="base">
              <a:lnSpc>
                <a:spcPct val="90000"/>
              </a:lnSpc>
              <a:spcBef>
                <a:spcPct val="20000"/>
              </a:spcBef>
              <a:spcAft>
                <a:spcPct val="0"/>
              </a:spcAft>
              <a:buFontTx/>
              <a:buChar char="•"/>
            </a:pPr>
            <a:r>
              <a:rPr lang="en-GB" altLang="en-US" sz="2200" kern="0" dirty="0">
                <a:solidFill>
                  <a:schemeClr val="bg1">
                    <a:lumMod val="10000"/>
                  </a:schemeClr>
                </a:solidFill>
              </a:rPr>
              <a:t>Filters can be made </a:t>
            </a:r>
            <a:r>
              <a:rPr lang="en-GB" altLang="en-US" sz="2200" kern="0" dirty="0">
                <a:solidFill>
                  <a:srgbClr val="0070C0"/>
                </a:solidFill>
              </a:rPr>
              <a:t>adaptive;</a:t>
            </a:r>
          </a:p>
          <a:p>
            <a:pPr marL="342900" lvl="0" indent="-342900" defTabSz="914400" fontAlgn="base">
              <a:lnSpc>
                <a:spcPct val="90000"/>
              </a:lnSpc>
              <a:spcBef>
                <a:spcPct val="20000"/>
              </a:spcBef>
              <a:spcAft>
                <a:spcPct val="0"/>
              </a:spcAft>
              <a:buFontTx/>
              <a:buChar char="•"/>
            </a:pPr>
            <a:endParaRPr lang="en-GB" altLang="en-US" sz="2200" kern="0" dirty="0">
              <a:solidFill>
                <a:schemeClr val="bg1">
                  <a:lumMod val="10000"/>
                </a:schemeClr>
              </a:solidFill>
            </a:endParaRPr>
          </a:p>
          <a:p>
            <a:pPr marL="342900" lvl="0" indent="-342900" defTabSz="914400" fontAlgn="base">
              <a:lnSpc>
                <a:spcPct val="90000"/>
              </a:lnSpc>
              <a:spcBef>
                <a:spcPct val="20000"/>
              </a:spcBef>
              <a:spcAft>
                <a:spcPct val="0"/>
              </a:spcAft>
              <a:buFontTx/>
              <a:buChar char="•"/>
            </a:pPr>
            <a:r>
              <a:rPr lang="en-GB" altLang="en-US" sz="2200" kern="0" dirty="0">
                <a:solidFill>
                  <a:schemeClr val="bg1">
                    <a:lumMod val="10000"/>
                  </a:schemeClr>
                </a:solidFill>
              </a:rPr>
              <a:t>Filters can be </a:t>
            </a:r>
            <a:r>
              <a:rPr lang="en-GB" altLang="en-US" sz="2200" kern="0" dirty="0">
                <a:solidFill>
                  <a:srgbClr val="0070C0"/>
                </a:solidFill>
              </a:rPr>
              <a:t>multiplexed;</a:t>
            </a:r>
          </a:p>
          <a:p>
            <a:pPr marL="342900" lvl="0" indent="-342900" defTabSz="914400" fontAlgn="base">
              <a:lnSpc>
                <a:spcPct val="90000"/>
              </a:lnSpc>
              <a:spcBef>
                <a:spcPct val="20000"/>
              </a:spcBef>
              <a:spcAft>
                <a:spcPct val="0"/>
              </a:spcAft>
              <a:buFontTx/>
              <a:buChar char="•"/>
            </a:pPr>
            <a:endParaRPr lang="en-GB" altLang="en-US" sz="2200" kern="0" dirty="0">
              <a:solidFill>
                <a:schemeClr val="bg1">
                  <a:lumMod val="10000"/>
                </a:schemeClr>
              </a:solidFill>
            </a:endParaRPr>
          </a:p>
          <a:p>
            <a:pPr marL="342900" lvl="0" indent="-342900" defTabSz="914400" fontAlgn="base">
              <a:lnSpc>
                <a:spcPct val="90000"/>
              </a:lnSpc>
              <a:spcBef>
                <a:spcPct val="20000"/>
              </a:spcBef>
              <a:spcAft>
                <a:spcPct val="0"/>
              </a:spcAft>
              <a:buFontTx/>
              <a:buChar char="•"/>
            </a:pPr>
            <a:r>
              <a:rPr lang="en-GB" altLang="en-US" sz="2200" kern="0" dirty="0">
                <a:solidFill>
                  <a:schemeClr val="bg1">
                    <a:lumMod val="10000"/>
                  </a:schemeClr>
                </a:solidFill>
              </a:rPr>
              <a:t>Stopband attenuation for </a:t>
            </a:r>
            <a:r>
              <a:rPr lang="en-GB" altLang="en-US" sz="2200" kern="0" dirty="0" err="1">
                <a:solidFill>
                  <a:schemeClr val="bg1">
                    <a:lumMod val="10000"/>
                  </a:schemeClr>
                </a:solidFill>
              </a:rPr>
              <a:t>analog</a:t>
            </a:r>
            <a:r>
              <a:rPr lang="en-GB" altLang="en-US" sz="2200" kern="0" dirty="0">
                <a:solidFill>
                  <a:schemeClr val="bg1">
                    <a:lumMod val="10000"/>
                  </a:schemeClr>
                </a:solidFill>
              </a:rPr>
              <a:t> filters has </a:t>
            </a:r>
            <a:r>
              <a:rPr lang="en-GB" altLang="en-US" sz="2200" kern="0" dirty="0">
                <a:solidFill>
                  <a:srgbClr val="0070C0"/>
                </a:solidFill>
              </a:rPr>
              <a:t>a maximum of 60-70dBs </a:t>
            </a:r>
            <a:r>
              <a:rPr lang="en-GB" altLang="en-US" sz="2200" kern="0" dirty="0">
                <a:solidFill>
                  <a:schemeClr val="bg1">
                    <a:lumMod val="10000"/>
                  </a:schemeClr>
                </a:solidFill>
              </a:rPr>
              <a:t>whereas with </a:t>
            </a:r>
            <a:r>
              <a:rPr lang="en-GB" altLang="en-US" sz="2200" kern="0" dirty="0">
                <a:solidFill>
                  <a:srgbClr val="0070C0"/>
                </a:solidFill>
              </a:rPr>
              <a:t>digital filters this is limited by the </a:t>
            </a:r>
            <a:r>
              <a:rPr lang="en-GB" altLang="en-US" sz="2200" kern="0" dirty="0" err="1">
                <a:solidFill>
                  <a:srgbClr val="0070C0"/>
                </a:solidFill>
              </a:rPr>
              <a:t>wordlength</a:t>
            </a:r>
            <a:r>
              <a:rPr lang="en-GB" altLang="en-US" sz="2200" kern="0" dirty="0">
                <a:solidFill>
                  <a:srgbClr val="0070C0"/>
                </a:solidFill>
              </a:rPr>
              <a:t> used;</a:t>
            </a:r>
          </a:p>
          <a:p>
            <a:pPr marL="342900" lvl="0" indent="-342900" defTabSz="914400" fontAlgn="base">
              <a:lnSpc>
                <a:spcPct val="90000"/>
              </a:lnSpc>
              <a:spcBef>
                <a:spcPct val="20000"/>
              </a:spcBef>
              <a:spcAft>
                <a:spcPct val="0"/>
              </a:spcAft>
              <a:buFontTx/>
              <a:buChar char="•"/>
            </a:pPr>
            <a:endParaRPr lang="en-GB" altLang="en-US" sz="2200" kern="0" dirty="0">
              <a:solidFill>
                <a:schemeClr val="bg1">
                  <a:lumMod val="10000"/>
                </a:schemeClr>
              </a:solidFill>
            </a:endParaRPr>
          </a:p>
          <a:p>
            <a:pPr marL="342900" lvl="0" indent="-342900" defTabSz="914400" fontAlgn="base">
              <a:lnSpc>
                <a:spcPct val="90000"/>
              </a:lnSpc>
              <a:spcBef>
                <a:spcPct val="20000"/>
              </a:spcBef>
              <a:spcAft>
                <a:spcPct val="0"/>
              </a:spcAft>
              <a:buFontTx/>
              <a:buChar char="•"/>
            </a:pPr>
            <a:r>
              <a:rPr lang="en-GB" altLang="en-US" sz="2200" kern="0" dirty="0">
                <a:solidFill>
                  <a:schemeClr val="bg1">
                    <a:lumMod val="10000"/>
                  </a:schemeClr>
                </a:solidFill>
              </a:rPr>
              <a:t>Performance is </a:t>
            </a:r>
            <a:r>
              <a:rPr lang="en-GB" altLang="en-US" sz="2200" kern="0" dirty="0">
                <a:solidFill>
                  <a:srgbClr val="0070C0"/>
                </a:solidFill>
              </a:rPr>
              <a:t>repeatable;</a:t>
            </a:r>
          </a:p>
          <a:p>
            <a:pPr marL="342900" lvl="0" indent="-342900" defTabSz="914400" fontAlgn="base">
              <a:lnSpc>
                <a:spcPct val="90000"/>
              </a:lnSpc>
              <a:spcBef>
                <a:spcPct val="20000"/>
              </a:spcBef>
              <a:spcAft>
                <a:spcPct val="0"/>
              </a:spcAft>
              <a:buFontTx/>
              <a:buChar char="•"/>
            </a:pPr>
            <a:endParaRPr lang="en-GB" altLang="en-US" sz="2200" kern="0" dirty="0">
              <a:solidFill>
                <a:schemeClr val="bg1">
                  <a:lumMod val="10000"/>
                </a:schemeClr>
              </a:solidFill>
            </a:endParaRPr>
          </a:p>
          <a:p>
            <a:pPr marL="342900" lvl="0" indent="-342900" defTabSz="914400" fontAlgn="base">
              <a:lnSpc>
                <a:spcPct val="90000"/>
              </a:lnSpc>
              <a:spcBef>
                <a:spcPct val="20000"/>
              </a:spcBef>
              <a:spcAft>
                <a:spcPct val="0"/>
              </a:spcAft>
              <a:buFontTx/>
              <a:buChar char="•"/>
            </a:pPr>
            <a:r>
              <a:rPr lang="en-GB" altLang="en-US" sz="2200" kern="0" dirty="0">
                <a:solidFill>
                  <a:schemeClr val="bg1">
                    <a:lumMod val="10000"/>
                  </a:schemeClr>
                </a:solidFill>
              </a:rPr>
              <a:t>Digital Filters </a:t>
            </a:r>
            <a:r>
              <a:rPr lang="en-GB" altLang="en-US" sz="2200" kern="0" dirty="0">
                <a:solidFill>
                  <a:srgbClr val="0070C0"/>
                </a:solidFill>
              </a:rPr>
              <a:t>can operate at very low frequencies </a:t>
            </a:r>
            <a:r>
              <a:rPr lang="en-GB" altLang="en-US" sz="2200" kern="0" dirty="0">
                <a:solidFill>
                  <a:schemeClr val="bg1">
                    <a:lumMod val="10000"/>
                  </a:schemeClr>
                </a:solidFill>
              </a:rPr>
              <a:t>like those encountered in biomedicine.</a:t>
            </a:r>
            <a:endParaRPr lang="en-US" sz="2200" dirty="0">
              <a:solidFill>
                <a:schemeClr val="bg1">
                  <a:lumMod val="10000"/>
                </a:schemeClr>
              </a:solidFill>
            </a:endParaRPr>
          </a:p>
        </p:txBody>
      </p:sp>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54571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Classes of Digital filters</a:t>
            </a:r>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192212" y="405197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sp>
        <p:nvSpPr>
          <p:cNvPr id="50" name="TextBox 49">
            <a:extLst>
              <a:ext uri="{FF2B5EF4-FFF2-40B4-BE49-F238E27FC236}">
                <a16:creationId xmlns:a16="http://schemas.microsoft.com/office/drawing/2014/main" id="{2856F6E7-27EA-E048-A121-2CD1F3A1CBD2}"/>
              </a:ext>
            </a:extLst>
          </p:cNvPr>
          <p:cNvSpPr txBox="1"/>
          <p:nvPr/>
        </p:nvSpPr>
        <p:spPr>
          <a:xfrm>
            <a:off x="1246187" y="991534"/>
            <a:ext cx="8178842" cy="523220"/>
          </a:xfrm>
          <a:prstGeom prst="rect">
            <a:avLst/>
          </a:prstGeom>
          <a:noFill/>
        </p:spPr>
        <p:txBody>
          <a:bodyPr wrap="none" rtlCol="0">
            <a:spAutoFit/>
          </a:bodyPr>
          <a:lstStyle/>
          <a:p>
            <a:r>
              <a:rPr lang="en-US" sz="2800" b="1" dirty="0">
                <a:solidFill>
                  <a:srgbClr val="FF0000"/>
                </a:solidFill>
              </a:rPr>
              <a:t>Class 2: Recursive (Infinite Impulse Response)</a:t>
            </a:r>
          </a:p>
        </p:txBody>
      </p:sp>
      <p:graphicFrame>
        <p:nvGraphicFramePr>
          <p:cNvPr id="9" name="Object 4">
            <a:extLst>
              <a:ext uri="{FF2B5EF4-FFF2-40B4-BE49-F238E27FC236}">
                <a16:creationId xmlns:a16="http://schemas.microsoft.com/office/drawing/2014/main" id="{959C5A6E-485A-B34C-9480-AF860CC7769D}"/>
              </a:ext>
            </a:extLst>
          </p:cNvPr>
          <p:cNvGraphicFramePr>
            <a:graphicFrameLocks noChangeAspect="1"/>
          </p:cNvGraphicFramePr>
          <p:nvPr>
            <p:extLst>
              <p:ext uri="{D42A27DB-BD31-4B8C-83A1-F6EECF244321}">
                <p14:modId xmlns:p14="http://schemas.microsoft.com/office/powerpoint/2010/main" val="3261122847"/>
              </p:ext>
            </p:extLst>
          </p:nvPr>
        </p:nvGraphicFramePr>
        <p:xfrm>
          <a:off x="2457352" y="1514754"/>
          <a:ext cx="7487372" cy="3303401"/>
        </p:xfrm>
        <a:graphic>
          <a:graphicData uri="http://schemas.openxmlformats.org/presentationml/2006/ole">
            <mc:AlternateContent xmlns:mc="http://schemas.openxmlformats.org/markup-compatibility/2006">
              <mc:Choice xmlns:v="urn:schemas-microsoft-com:vml" Requires="v">
                <p:oleObj spid="_x0000_s6170" name="Equation" r:id="rId4" imgW="3136900" imgH="1384300" progId="Equation.3">
                  <p:embed/>
                </p:oleObj>
              </mc:Choice>
              <mc:Fallback>
                <p:oleObj name="Equation" r:id="rId4" imgW="3136900" imgH="1384300" progId="Equation.3">
                  <p:embed/>
                  <p:pic>
                    <p:nvPicPr>
                      <p:cNvPr id="2970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7352" y="1514754"/>
                        <a:ext cx="7487372" cy="3303401"/>
                      </a:xfrm>
                      <a:prstGeom prst="rect">
                        <a:avLst/>
                      </a:prstGeom>
                      <a:noFill/>
                      <a:ln>
                        <a:noFill/>
                      </a:ln>
                      <a:effectLst/>
                    </p:spPr>
                  </p:pic>
                </p:oleObj>
              </mc:Fallback>
            </mc:AlternateContent>
          </a:graphicData>
        </a:graphic>
      </p:graphicFrame>
      <p:sp>
        <p:nvSpPr>
          <p:cNvPr id="6" name="Rectangle 5">
            <a:extLst>
              <a:ext uri="{FF2B5EF4-FFF2-40B4-BE49-F238E27FC236}">
                <a16:creationId xmlns:a16="http://schemas.microsoft.com/office/drawing/2014/main" id="{14FEEC95-FFE3-3449-9FD3-B29710F59CC4}"/>
              </a:ext>
            </a:extLst>
          </p:cNvPr>
          <p:cNvSpPr/>
          <p:nvPr/>
        </p:nvSpPr>
        <p:spPr>
          <a:xfrm>
            <a:off x="1567543" y="4072200"/>
            <a:ext cx="2149434" cy="7481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9" name="Text Box 6">
                <a:extLst>
                  <a:ext uri="{FF2B5EF4-FFF2-40B4-BE49-F238E27FC236}">
                    <a16:creationId xmlns:a16="http://schemas.microsoft.com/office/drawing/2014/main" id="{880B7E14-57FB-FA44-9D73-3D4CDA614A46}"/>
                  </a:ext>
                </a:extLst>
              </p:cNvPr>
              <p:cNvSpPr txBox="1">
                <a:spLocks noChangeArrowheads="1"/>
              </p:cNvSpPr>
              <p:nvPr/>
            </p:nvSpPr>
            <p:spPr bwMode="auto">
              <a:xfrm>
                <a:off x="1269938" y="4446273"/>
                <a:ext cx="10794670" cy="24720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2200" b="1" i="1" dirty="0">
                    <a:solidFill>
                      <a:srgbClr val="0070C0"/>
                    </a:solidFill>
                  </a:rPr>
                  <a:t>Exercise:</a:t>
                </a:r>
              </a:p>
              <a:p>
                <a:pPr>
                  <a:spcBef>
                    <a:spcPct val="50000"/>
                  </a:spcBef>
                  <a:buNone/>
                </a:pPr>
                <a:r>
                  <a:rPr lang="en-GB" altLang="en-US" sz="2400" dirty="0"/>
                  <a:t>IIR filters may be unstable why?</a:t>
                </a:r>
              </a:p>
              <a:p>
                <a:pPr>
                  <a:spcBef>
                    <a:spcPct val="50000"/>
                  </a:spcBef>
                  <a:buNone/>
                </a:pPr>
                <a:r>
                  <a:rPr lang="en-GB" altLang="en-US" sz="2400" dirty="0"/>
                  <a:t>IIR have a theoretical infinite impulse response (actually decays to zero as time increases for a stable IIR filter)</a:t>
                </a:r>
              </a:p>
              <a:p>
                <a:pPr>
                  <a:spcBef>
                    <a:spcPct val="50000"/>
                  </a:spcBef>
                  <a:buNone/>
                </a:pPr>
                <a:r>
                  <a:rPr lang="en-GB" altLang="en-US" sz="2400" dirty="0"/>
                  <a:t>Draw a realisation of a </a:t>
                </a:r>
                <a14:m>
                  <m:oMath xmlns:m="http://schemas.openxmlformats.org/officeDocument/2006/math">
                    <m:sSup>
                      <m:sSupPr>
                        <m:ctrlPr>
                          <a:rPr lang="en-GB" altLang="en-US" sz="2400" i="1" dirty="0" smtClean="0">
                            <a:latin typeface="Cambria Math" panose="02040503050406030204" pitchFamily="18" charset="0"/>
                          </a:rPr>
                        </m:ctrlPr>
                      </m:sSupPr>
                      <m:e>
                        <m:r>
                          <a:rPr lang="en-GB" altLang="en-US" sz="2400" i="1" dirty="0" smtClean="0">
                            <a:latin typeface="Cambria Math" panose="02040503050406030204" pitchFamily="18" charset="0"/>
                          </a:rPr>
                          <m:t>𝑃</m:t>
                        </m:r>
                      </m:e>
                      <m:sup>
                        <m:r>
                          <a:rPr lang="en-GB" altLang="en-US" sz="2400" i="1" dirty="0" smtClean="0">
                            <a:latin typeface="Cambria Math" panose="02040503050406030204" pitchFamily="18" charset="0"/>
                          </a:rPr>
                          <m:t>𝑡h</m:t>
                        </m:r>
                      </m:sup>
                    </m:sSup>
                    <m:r>
                      <a:rPr lang="en-GB" altLang="en-US" sz="2400" i="1" dirty="0" smtClean="0">
                        <a:latin typeface="Cambria Math" panose="02040503050406030204" pitchFamily="18" charset="0"/>
                      </a:rPr>
                      <m:t> </m:t>
                    </m:r>
                  </m:oMath>
                </a14:m>
                <a:r>
                  <a:rPr lang="en-GB" altLang="en-US" sz="2400" dirty="0"/>
                  <a:t>order IIR filter</a:t>
                </a:r>
              </a:p>
            </p:txBody>
          </p:sp>
        </mc:Choice>
        <mc:Fallback xmlns="">
          <p:sp>
            <p:nvSpPr>
              <p:cNvPr id="49" name="Text Box 6">
                <a:extLst>
                  <a:ext uri="{FF2B5EF4-FFF2-40B4-BE49-F238E27FC236}">
                    <a16:creationId xmlns:a16="http://schemas.microsoft.com/office/drawing/2014/main" id="{880B7E14-57FB-FA44-9D73-3D4CDA614A46}"/>
                  </a:ext>
                </a:extLst>
              </p:cNvPr>
              <p:cNvSpPr txBox="1">
                <a:spLocks noRot="1" noChangeAspect="1" noMove="1" noResize="1" noEditPoints="1" noAdjustHandles="1" noChangeArrowheads="1" noChangeShapeType="1" noTextEdit="1"/>
              </p:cNvSpPr>
              <p:nvPr/>
            </p:nvSpPr>
            <p:spPr bwMode="auto">
              <a:xfrm>
                <a:off x="1269938" y="4446273"/>
                <a:ext cx="10794670" cy="2472023"/>
              </a:xfrm>
              <a:prstGeom prst="rect">
                <a:avLst/>
              </a:prstGeom>
              <a:blipFill>
                <a:blip r:embed="rId6"/>
                <a:stretch>
                  <a:fillRect l="-823" t="-1020" b="-45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15290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Classes of Digital filters</a:t>
            </a:r>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192212" y="405197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sp>
        <p:nvSpPr>
          <p:cNvPr id="50" name="TextBox 49">
            <a:extLst>
              <a:ext uri="{FF2B5EF4-FFF2-40B4-BE49-F238E27FC236}">
                <a16:creationId xmlns:a16="http://schemas.microsoft.com/office/drawing/2014/main" id="{2856F6E7-27EA-E048-A121-2CD1F3A1CBD2}"/>
              </a:ext>
            </a:extLst>
          </p:cNvPr>
          <p:cNvSpPr txBox="1"/>
          <p:nvPr/>
        </p:nvSpPr>
        <p:spPr>
          <a:xfrm>
            <a:off x="1246187" y="991534"/>
            <a:ext cx="5178021" cy="523220"/>
          </a:xfrm>
          <a:prstGeom prst="rect">
            <a:avLst/>
          </a:prstGeom>
          <a:noFill/>
        </p:spPr>
        <p:txBody>
          <a:bodyPr wrap="none" rtlCol="0">
            <a:spAutoFit/>
          </a:bodyPr>
          <a:lstStyle/>
          <a:p>
            <a:r>
              <a:rPr lang="en-US" sz="2800" b="1" dirty="0">
                <a:solidFill>
                  <a:srgbClr val="FF0000"/>
                </a:solidFill>
              </a:rPr>
              <a:t>Class 3: General Digital Filter</a:t>
            </a:r>
          </a:p>
        </p:txBody>
      </p:sp>
      <p:sp>
        <p:nvSpPr>
          <p:cNvPr id="49" name="Text Box 6">
            <a:extLst>
              <a:ext uri="{FF2B5EF4-FFF2-40B4-BE49-F238E27FC236}">
                <a16:creationId xmlns:a16="http://schemas.microsoft.com/office/drawing/2014/main" id="{880B7E14-57FB-FA44-9D73-3D4CDA614A46}"/>
              </a:ext>
            </a:extLst>
          </p:cNvPr>
          <p:cNvSpPr txBox="1">
            <a:spLocks noChangeArrowheads="1"/>
          </p:cNvSpPr>
          <p:nvPr/>
        </p:nvSpPr>
        <p:spPr bwMode="auto">
          <a:xfrm>
            <a:off x="1192212" y="4881581"/>
            <a:ext cx="10794670"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2200" b="1" i="1" dirty="0">
                <a:solidFill>
                  <a:srgbClr val="0070C0"/>
                </a:solidFill>
              </a:rPr>
              <a:t>Exercise:</a:t>
            </a:r>
          </a:p>
          <a:p>
            <a:pPr>
              <a:spcBef>
                <a:spcPct val="50000"/>
              </a:spcBef>
              <a:buNone/>
            </a:pPr>
            <a:r>
              <a:rPr lang="en-GB" altLang="en-US" sz="2400" dirty="0"/>
              <a:t>Realise a general digital filter in a canonical form for P=Q=4</a:t>
            </a:r>
          </a:p>
        </p:txBody>
      </p:sp>
      <p:graphicFrame>
        <p:nvGraphicFramePr>
          <p:cNvPr id="8" name="Object 7">
            <a:extLst>
              <a:ext uri="{FF2B5EF4-FFF2-40B4-BE49-F238E27FC236}">
                <a16:creationId xmlns:a16="http://schemas.microsoft.com/office/drawing/2014/main" id="{A776BFE5-F247-5E40-830E-7BA66D4523FD}"/>
              </a:ext>
            </a:extLst>
          </p:cNvPr>
          <p:cNvGraphicFramePr>
            <a:graphicFrameLocks noChangeAspect="1"/>
          </p:cNvGraphicFramePr>
          <p:nvPr>
            <p:extLst>
              <p:ext uri="{D42A27DB-BD31-4B8C-83A1-F6EECF244321}">
                <p14:modId xmlns:p14="http://schemas.microsoft.com/office/powerpoint/2010/main" val="605786576"/>
              </p:ext>
            </p:extLst>
          </p:nvPr>
        </p:nvGraphicFramePr>
        <p:xfrm>
          <a:off x="2523570" y="1633780"/>
          <a:ext cx="7970405" cy="2906472"/>
        </p:xfrm>
        <a:graphic>
          <a:graphicData uri="http://schemas.openxmlformats.org/presentationml/2006/ole">
            <mc:AlternateContent xmlns:mc="http://schemas.openxmlformats.org/markup-compatibility/2006">
              <mc:Choice xmlns:v="urn:schemas-microsoft-com:vml" Requires="v">
                <p:oleObj spid="_x0000_s8217" name="Equation" r:id="rId4" imgW="3378200" imgH="1231900" progId="Equation.3">
                  <p:embed/>
                </p:oleObj>
              </mc:Choice>
              <mc:Fallback>
                <p:oleObj name="Equation" r:id="rId4" imgW="3378200" imgH="1231900" progId="Equation.3">
                  <p:embed/>
                  <p:pic>
                    <p:nvPicPr>
                      <p:cNvPr id="3175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70" y="1633780"/>
                        <a:ext cx="7970405" cy="2906472"/>
                      </a:xfrm>
                      <a:prstGeom prst="rect">
                        <a:avLst/>
                      </a:prstGeom>
                      <a:noFill/>
                      <a:ln>
                        <a:noFill/>
                      </a:ln>
                      <a:effectLst/>
                    </p:spPr>
                  </p:pic>
                </p:oleObj>
              </mc:Fallback>
            </mc:AlternateContent>
          </a:graphicData>
        </a:graphic>
      </p:graphicFrame>
      <p:sp>
        <p:nvSpPr>
          <p:cNvPr id="6" name="Rectangle 5">
            <a:extLst>
              <a:ext uri="{FF2B5EF4-FFF2-40B4-BE49-F238E27FC236}">
                <a16:creationId xmlns:a16="http://schemas.microsoft.com/office/drawing/2014/main" id="{14FEEC95-FFE3-3449-9FD3-B29710F59CC4}"/>
              </a:ext>
            </a:extLst>
          </p:cNvPr>
          <p:cNvSpPr/>
          <p:nvPr/>
        </p:nvSpPr>
        <p:spPr>
          <a:xfrm>
            <a:off x="1685763" y="4079236"/>
            <a:ext cx="2149434" cy="5787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06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Digital Filter Design Steps </a:t>
            </a:r>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192212" y="405197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sp>
        <p:nvSpPr>
          <p:cNvPr id="50" name="TextBox 49">
            <a:extLst>
              <a:ext uri="{FF2B5EF4-FFF2-40B4-BE49-F238E27FC236}">
                <a16:creationId xmlns:a16="http://schemas.microsoft.com/office/drawing/2014/main" id="{2856F6E7-27EA-E048-A121-2CD1F3A1CBD2}"/>
              </a:ext>
            </a:extLst>
          </p:cNvPr>
          <p:cNvSpPr txBox="1"/>
          <p:nvPr/>
        </p:nvSpPr>
        <p:spPr>
          <a:xfrm>
            <a:off x="1246187" y="1076438"/>
            <a:ext cx="5537093" cy="523220"/>
          </a:xfrm>
          <a:prstGeom prst="rect">
            <a:avLst/>
          </a:prstGeom>
          <a:noFill/>
        </p:spPr>
        <p:txBody>
          <a:bodyPr wrap="none" rtlCol="0">
            <a:spAutoFit/>
          </a:bodyPr>
          <a:lstStyle/>
          <a:p>
            <a:r>
              <a:rPr lang="en-US" sz="2800" b="1" dirty="0">
                <a:solidFill>
                  <a:srgbClr val="FF0000"/>
                </a:solidFill>
              </a:rPr>
              <a:t>Not all required in every design</a:t>
            </a:r>
          </a:p>
        </p:txBody>
      </p:sp>
      <p:sp>
        <p:nvSpPr>
          <p:cNvPr id="49" name="Text Box 6">
            <a:extLst>
              <a:ext uri="{FF2B5EF4-FFF2-40B4-BE49-F238E27FC236}">
                <a16:creationId xmlns:a16="http://schemas.microsoft.com/office/drawing/2014/main" id="{880B7E14-57FB-FA44-9D73-3D4CDA614A46}"/>
              </a:ext>
            </a:extLst>
          </p:cNvPr>
          <p:cNvSpPr txBox="1">
            <a:spLocks noChangeArrowheads="1"/>
          </p:cNvSpPr>
          <p:nvPr/>
        </p:nvSpPr>
        <p:spPr bwMode="auto">
          <a:xfrm>
            <a:off x="1109084" y="1767376"/>
            <a:ext cx="10794670" cy="509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lvl="0" indent="-342900" defTabSz="914400" fontAlgn="base">
              <a:spcAft>
                <a:spcPct val="0"/>
              </a:spcAft>
            </a:pPr>
            <a:r>
              <a:rPr lang="en-GB" altLang="en-US" sz="2800" kern="0" dirty="0">
                <a:solidFill>
                  <a:srgbClr val="000000"/>
                </a:solidFill>
                <a:latin typeface="Arial"/>
              </a:rPr>
              <a:t>Specification of the filter requirements;</a:t>
            </a:r>
          </a:p>
          <a:p>
            <a:pPr marL="342900" lvl="0" indent="-342900" defTabSz="914400" fontAlgn="base">
              <a:spcAft>
                <a:spcPct val="0"/>
              </a:spcAft>
            </a:pPr>
            <a:endParaRPr lang="en-GB" altLang="en-US" sz="2800" kern="0" dirty="0">
              <a:solidFill>
                <a:srgbClr val="000000"/>
              </a:solidFill>
              <a:latin typeface="Arial"/>
            </a:endParaRPr>
          </a:p>
          <a:p>
            <a:pPr marL="342900" lvl="0" indent="-342900" defTabSz="914400" fontAlgn="base">
              <a:spcAft>
                <a:spcPct val="0"/>
              </a:spcAft>
            </a:pPr>
            <a:r>
              <a:rPr lang="en-GB" altLang="en-US" sz="2800" kern="0" dirty="0">
                <a:solidFill>
                  <a:srgbClr val="000000"/>
                </a:solidFill>
                <a:latin typeface="Arial"/>
              </a:rPr>
              <a:t>Calculation of suitable filter coefficients;</a:t>
            </a:r>
          </a:p>
          <a:p>
            <a:pPr marL="342900" lvl="0" indent="-342900" defTabSz="914400" fontAlgn="base">
              <a:spcAft>
                <a:spcPct val="0"/>
              </a:spcAft>
            </a:pPr>
            <a:endParaRPr lang="en-GB" altLang="en-US" sz="2800" kern="0" dirty="0">
              <a:solidFill>
                <a:srgbClr val="000000"/>
              </a:solidFill>
              <a:latin typeface="Arial"/>
            </a:endParaRPr>
          </a:p>
          <a:p>
            <a:pPr marL="342900" lvl="0" indent="-342900" defTabSz="914400" fontAlgn="base">
              <a:spcAft>
                <a:spcPct val="0"/>
              </a:spcAft>
            </a:pPr>
            <a:r>
              <a:rPr lang="en-GB" altLang="en-US" sz="2800" kern="0" dirty="0">
                <a:solidFill>
                  <a:srgbClr val="000000"/>
                </a:solidFill>
                <a:latin typeface="Arial"/>
              </a:rPr>
              <a:t>Representation of the filter by a suitable structure (realization);</a:t>
            </a:r>
          </a:p>
          <a:p>
            <a:pPr marL="342900" lvl="0" indent="-342900" defTabSz="914400" fontAlgn="base">
              <a:spcAft>
                <a:spcPct val="0"/>
              </a:spcAft>
            </a:pPr>
            <a:endParaRPr lang="en-GB" altLang="en-US" sz="2800" kern="0" dirty="0">
              <a:solidFill>
                <a:srgbClr val="000000"/>
              </a:solidFill>
              <a:latin typeface="Arial"/>
            </a:endParaRPr>
          </a:p>
          <a:p>
            <a:pPr marL="342900" lvl="0" indent="-342900" defTabSz="914400" fontAlgn="base">
              <a:spcAft>
                <a:spcPct val="0"/>
              </a:spcAft>
            </a:pPr>
            <a:r>
              <a:rPr lang="en-GB" altLang="en-US" sz="2800" kern="0" dirty="0">
                <a:solidFill>
                  <a:srgbClr val="000000"/>
                </a:solidFill>
                <a:latin typeface="Arial"/>
              </a:rPr>
              <a:t>Analysis of the effects of finite </a:t>
            </a:r>
            <a:r>
              <a:rPr lang="en-GB" altLang="en-US" sz="2800" kern="0" dirty="0" err="1">
                <a:solidFill>
                  <a:srgbClr val="000000"/>
                </a:solidFill>
                <a:latin typeface="Arial"/>
              </a:rPr>
              <a:t>wordlength</a:t>
            </a:r>
            <a:r>
              <a:rPr lang="en-GB" altLang="en-US" sz="2800" kern="0" dirty="0">
                <a:solidFill>
                  <a:srgbClr val="000000"/>
                </a:solidFill>
                <a:latin typeface="Arial"/>
              </a:rPr>
              <a:t> on the filter performance;</a:t>
            </a:r>
          </a:p>
          <a:p>
            <a:pPr marL="342900" lvl="0" indent="-342900" defTabSz="914400" fontAlgn="base">
              <a:spcAft>
                <a:spcPct val="0"/>
              </a:spcAft>
            </a:pPr>
            <a:endParaRPr lang="en-GB" altLang="en-US" sz="2800" kern="0" dirty="0">
              <a:solidFill>
                <a:srgbClr val="000000"/>
              </a:solidFill>
              <a:latin typeface="Arial"/>
            </a:endParaRPr>
          </a:p>
          <a:p>
            <a:pPr marL="342900" lvl="0" indent="-342900" defTabSz="914400" fontAlgn="base">
              <a:spcAft>
                <a:spcPct val="0"/>
              </a:spcAft>
            </a:pPr>
            <a:r>
              <a:rPr lang="en-GB" altLang="en-US" sz="2800" kern="0" dirty="0">
                <a:solidFill>
                  <a:srgbClr val="000000"/>
                </a:solidFill>
                <a:latin typeface="Arial"/>
              </a:rPr>
              <a:t>Implementation of the filter in software and/or hardware.</a:t>
            </a:r>
          </a:p>
        </p:txBody>
      </p:sp>
    </p:spTree>
    <p:extLst>
      <p:ext uri="{BB962C8B-B14F-4D97-AF65-F5344CB8AC3E}">
        <p14:creationId xmlns:p14="http://schemas.microsoft.com/office/powerpoint/2010/main" val="1672429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Specifications</a:t>
            </a:r>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192212" y="405197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pic>
        <p:nvPicPr>
          <p:cNvPr id="4" name="Picture 3">
            <a:extLst>
              <a:ext uri="{FF2B5EF4-FFF2-40B4-BE49-F238E27FC236}">
                <a16:creationId xmlns:a16="http://schemas.microsoft.com/office/drawing/2014/main" id="{6B124AB2-AC22-C144-A577-303A0EA2D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24" y="1240726"/>
            <a:ext cx="10803309" cy="5353050"/>
          </a:xfrm>
          <a:prstGeom prst="rect">
            <a:avLst/>
          </a:prstGeom>
        </p:spPr>
      </p:pic>
      <p:sp>
        <p:nvSpPr>
          <p:cNvPr id="9" name="Line 9">
            <a:extLst>
              <a:ext uri="{FF2B5EF4-FFF2-40B4-BE49-F238E27FC236}">
                <a16:creationId xmlns:a16="http://schemas.microsoft.com/office/drawing/2014/main" id="{B4A3D00C-DB31-124C-92D8-4D60CDFF7AFE}"/>
              </a:ext>
            </a:extLst>
          </p:cNvPr>
          <p:cNvSpPr>
            <a:spLocks noChangeShapeType="1"/>
          </p:cNvSpPr>
          <p:nvPr/>
        </p:nvSpPr>
        <p:spPr bwMode="auto">
          <a:xfrm flipH="1" flipV="1">
            <a:off x="2244504" y="5591505"/>
            <a:ext cx="3408149" cy="13649"/>
          </a:xfrm>
          <a:prstGeom prst="line">
            <a:avLst/>
          </a:prstGeom>
          <a:noFill/>
          <a:ln w="28575">
            <a:solidFill>
              <a:srgbClr val="FF0000"/>
            </a:solidFill>
            <a:round/>
            <a:headEnd type="diamond" w="lg" len="lg"/>
            <a:tailEnd type="diamond"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TextBox 49">
            <a:extLst>
              <a:ext uri="{FF2B5EF4-FFF2-40B4-BE49-F238E27FC236}">
                <a16:creationId xmlns:a16="http://schemas.microsoft.com/office/drawing/2014/main" id="{2856F6E7-27EA-E048-A121-2CD1F3A1CBD2}"/>
              </a:ext>
            </a:extLst>
          </p:cNvPr>
          <p:cNvSpPr txBox="1"/>
          <p:nvPr/>
        </p:nvSpPr>
        <p:spPr>
          <a:xfrm>
            <a:off x="3146239" y="5185458"/>
            <a:ext cx="1398140" cy="400110"/>
          </a:xfrm>
          <a:prstGeom prst="rect">
            <a:avLst/>
          </a:prstGeom>
          <a:noFill/>
        </p:spPr>
        <p:txBody>
          <a:bodyPr wrap="none" rtlCol="0">
            <a:spAutoFit/>
          </a:bodyPr>
          <a:lstStyle/>
          <a:p>
            <a:r>
              <a:rPr lang="en-US" sz="2000" b="1" dirty="0">
                <a:solidFill>
                  <a:srgbClr val="FF0000"/>
                </a:solidFill>
              </a:rPr>
              <a:t>Passband</a:t>
            </a:r>
          </a:p>
        </p:txBody>
      </p:sp>
      <p:sp>
        <p:nvSpPr>
          <p:cNvPr id="10" name="Line 9">
            <a:extLst>
              <a:ext uri="{FF2B5EF4-FFF2-40B4-BE49-F238E27FC236}">
                <a16:creationId xmlns:a16="http://schemas.microsoft.com/office/drawing/2014/main" id="{3F78D25D-F057-8C45-BD36-61D3CC0C1B72}"/>
              </a:ext>
            </a:extLst>
          </p:cNvPr>
          <p:cNvSpPr>
            <a:spLocks noChangeShapeType="1"/>
          </p:cNvSpPr>
          <p:nvPr/>
        </p:nvSpPr>
        <p:spPr bwMode="auto">
          <a:xfrm flipH="1" flipV="1">
            <a:off x="5652653" y="4878774"/>
            <a:ext cx="597726" cy="0"/>
          </a:xfrm>
          <a:prstGeom prst="line">
            <a:avLst/>
          </a:prstGeom>
          <a:noFill/>
          <a:ln w="28575">
            <a:solidFill>
              <a:srgbClr val="FF0000"/>
            </a:solidFill>
            <a:round/>
            <a:headEnd type="diamond" w="lg" len="lg"/>
            <a:tailEnd type="diamond"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1" name="TextBox 10">
            <a:extLst>
              <a:ext uri="{FF2B5EF4-FFF2-40B4-BE49-F238E27FC236}">
                <a16:creationId xmlns:a16="http://schemas.microsoft.com/office/drawing/2014/main" id="{671E7E4E-6FD8-6A48-BC1D-B829A09C2141}"/>
              </a:ext>
            </a:extLst>
          </p:cNvPr>
          <p:cNvSpPr txBox="1"/>
          <p:nvPr/>
        </p:nvSpPr>
        <p:spPr>
          <a:xfrm>
            <a:off x="4626783" y="4166044"/>
            <a:ext cx="1629621" cy="707886"/>
          </a:xfrm>
          <a:prstGeom prst="rect">
            <a:avLst/>
          </a:prstGeom>
          <a:noFill/>
        </p:spPr>
        <p:txBody>
          <a:bodyPr wrap="square" rtlCol="0">
            <a:spAutoFit/>
          </a:bodyPr>
          <a:lstStyle/>
          <a:p>
            <a:r>
              <a:rPr lang="en-US" sz="2000" b="1" dirty="0">
                <a:solidFill>
                  <a:srgbClr val="FF0000"/>
                </a:solidFill>
              </a:rPr>
              <a:t>Transition Bandwidth</a:t>
            </a:r>
          </a:p>
        </p:txBody>
      </p:sp>
      <p:sp>
        <p:nvSpPr>
          <p:cNvPr id="15" name="TextBox 14">
            <a:extLst>
              <a:ext uri="{FF2B5EF4-FFF2-40B4-BE49-F238E27FC236}">
                <a16:creationId xmlns:a16="http://schemas.microsoft.com/office/drawing/2014/main" id="{2F677778-10DB-C741-AD35-736E0C5453A9}"/>
              </a:ext>
            </a:extLst>
          </p:cNvPr>
          <p:cNvSpPr txBox="1"/>
          <p:nvPr/>
        </p:nvSpPr>
        <p:spPr>
          <a:xfrm>
            <a:off x="7906975" y="4785348"/>
            <a:ext cx="1629621" cy="400110"/>
          </a:xfrm>
          <a:prstGeom prst="rect">
            <a:avLst/>
          </a:prstGeom>
          <a:noFill/>
        </p:spPr>
        <p:txBody>
          <a:bodyPr wrap="square" rtlCol="0">
            <a:spAutoFit/>
          </a:bodyPr>
          <a:lstStyle/>
          <a:p>
            <a:r>
              <a:rPr lang="en-US" sz="2000" b="1" dirty="0">
                <a:solidFill>
                  <a:srgbClr val="FF0000"/>
                </a:solidFill>
              </a:rPr>
              <a:t>Stopband</a:t>
            </a:r>
          </a:p>
        </p:txBody>
      </p:sp>
      <p:sp>
        <p:nvSpPr>
          <p:cNvPr id="16" name="Line 9">
            <a:extLst>
              <a:ext uri="{FF2B5EF4-FFF2-40B4-BE49-F238E27FC236}">
                <a16:creationId xmlns:a16="http://schemas.microsoft.com/office/drawing/2014/main" id="{CA930E39-062B-6E43-B9B7-F7933506263C}"/>
              </a:ext>
            </a:extLst>
          </p:cNvPr>
          <p:cNvSpPr>
            <a:spLocks noChangeShapeType="1"/>
          </p:cNvSpPr>
          <p:nvPr/>
        </p:nvSpPr>
        <p:spPr bwMode="auto">
          <a:xfrm flipH="1" flipV="1">
            <a:off x="6394130" y="5185458"/>
            <a:ext cx="3961152" cy="0"/>
          </a:xfrm>
          <a:prstGeom prst="line">
            <a:avLst/>
          </a:prstGeom>
          <a:noFill/>
          <a:ln w="28575">
            <a:solidFill>
              <a:srgbClr val="FF0000"/>
            </a:solidFill>
            <a:round/>
            <a:headEnd type="diamond" w="lg" len="lg"/>
            <a:tailEnd type="diamond"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9">
            <a:extLst>
              <a:ext uri="{FF2B5EF4-FFF2-40B4-BE49-F238E27FC236}">
                <a16:creationId xmlns:a16="http://schemas.microsoft.com/office/drawing/2014/main" id="{498119ED-71ED-EA48-9894-0533D95ADDBC}"/>
              </a:ext>
            </a:extLst>
          </p:cNvPr>
          <p:cNvSpPr>
            <a:spLocks noChangeShapeType="1"/>
          </p:cNvSpPr>
          <p:nvPr/>
        </p:nvSpPr>
        <p:spPr bwMode="auto">
          <a:xfrm flipH="1">
            <a:off x="2283285" y="2091656"/>
            <a:ext cx="3381242" cy="6856"/>
          </a:xfrm>
          <a:prstGeom prst="line">
            <a:avLst/>
          </a:prstGeom>
          <a:noFill/>
          <a:ln w="28575">
            <a:solidFill>
              <a:srgbClr val="00B050"/>
            </a:solidFill>
            <a:round/>
            <a:headEnd type="diamond" w="lg" len="lg"/>
            <a:tailEnd type="diamond"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9">
            <a:extLst>
              <a:ext uri="{FF2B5EF4-FFF2-40B4-BE49-F238E27FC236}">
                <a16:creationId xmlns:a16="http://schemas.microsoft.com/office/drawing/2014/main" id="{3865FBDE-E1D8-4540-8236-B28AC4A77B78}"/>
              </a:ext>
            </a:extLst>
          </p:cNvPr>
          <p:cNvSpPr>
            <a:spLocks noChangeShapeType="1"/>
          </p:cNvSpPr>
          <p:nvPr/>
        </p:nvSpPr>
        <p:spPr bwMode="auto">
          <a:xfrm flipH="1">
            <a:off x="2283285" y="1718053"/>
            <a:ext cx="3381242" cy="6856"/>
          </a:xfrm>
          <a:prstGeom prst="line">
            <a:avLst/>
          </a:prstGeom>
          <a:noFill/>
          <a:ln w="28575">
            <a:solidFill>
              <a:srgbClr val="00B050"/>
            </a:solidFill>
            <a:round/>
            <a:headEnd type="diamond" w="lg" len="lg"/>
            <a:tailEnd type="diamond"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Box 18">
            <a:extLst>
              <a:ext uri="{FF2B5EF4-FFF2-40B4-BE49-F238E27FC236}">
                <a16:creationId xmlns:a16="http://schemas.microsoft.com/office/drawing/2014/main" id="{E7A0D5A9-65C3-B645-8EA0-469BF93C4702}"/>
              </a:ext>
            </a:extLst>
          </p:cNvPr>
          <p:cNvSpPr txBox="1"/>
          <p:nvPr/>
        </p:nvSpPr>
        <p:spPr>
          <a:xfrm>
            <a:off x="5803064" y="1687594"/>
            <a:ext cx="2355284" cy="707886"/>
          </a:xfrm>
          <a:prstGeom prst="rect">
            <a:avLst/>
          </a:prstGeom>
          <a:noFill/>
        </p:spPr>
        <p:txBody>
          <a:bodyPr wrap="square" rtlCol="0">
            <a:spAutoFit/>
          </a:bodyPr>
          <a:lstStyle/>
          <a:p>
            <a:r>
              <a:rPr lang="en-US" sz="2000" b="1" dirty="0">
                <a:solidFill>
                  <a:srgbClr val="00B050"/>
                </a:solidFill>
              </a:rPr>
              <a:t>Maximum Passband Ripple </a:t>
            </a:r>
          </a:p>
        </p:txBody>
      </p:sp>
    </p:spTree>
    <p:extLst>
      <p:ext uri="{BB962C8B-B14F-4D97-AF65-F5344CB8AC3E}">
        <p14:creationId xmlns:p14="http://schemas.microsoft.com/office/powerpoint/2010/main" val="387809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Finite </a:t>
            </a:r>
            <a:r>
              <a:rPr lang="en-US" dirty="0" err="1">
                <a:solidFill>
                  <a:srgbClr val="0070C0"/>
                </a:solidFill>
              </a:rPr>
              <a:t>Wordlength</a:t>
            </a:r>
            <a:r>
              <a:rPr lang="en-US" dirty="0">
                <a:solidFill>
                  <a:srgbClr val="0070C0"/>
                </a:solidFill>
              </a:rPr>
              <a:t> Effect</a:t>
            </a:r>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192212" y="405197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sp>
        <p:nvSpPr>
          <p:cNvPr id="20" name="Rectangle 3">
            <a:extLst>
              <a:ext uri="{FF2B5EF4-FFF2-40B4-BE49-F238E27FC236}">
                <a16:creationId xmlns:a16="http://schemas.microsoft.com/office/drawing/2014/main" id="{450177AF-0D0C-AC4B-83CA-B75CFD535E84}"/>
              </a:ext>
            </a:extLst>
          </p:cNvPr>
          <p:cNvSpPr txBox="1">
            <a:spLocks noChangeArrowheads="1"/>
          </p:cNvSpPr>
          <p:nvPr/>
        </p:nvSpPr>
        <p:spPr bwMode="auto">
          <a:xfrm>
            <a:off x="1246187" y="1303317"/>
            <a:ext cx="10688513" cy="520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GB" altLang="en-US" sz="3200" b="0" i="0" u="none" strike="noStrike" kern="0" cap="none" spc="0" normalizeH="0" baseline="0" noProof="0" dirty="0">
                <a:ln>
                  <a:noFill/>
                </a:ln>
                <a:solidFill>
                  <a:srgbClr val="000000"/>
                </a:solidFill>
                <a:effectLst/>
                <a:uLnTx/>
                <a:uFillTx/>
                <a:latin typeface="Arial"/>
                <a:ea typeface="+mn-ea"/>
                <a:cs typeface="+mn-cs"/>
              </a:rPr>
              <a:t>The main sources of performance degradation in digital filters include: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GB" altLang="en-US" sz="3200" b="0" i="0" u="none" strike="noStrike" kern="0" cap="none" spc="0" normalizeH="0" baseline="0" noProof="0" dirty="0">
              <a:ln>
                <a:noFill/>
              </a:ln>
              <a:solidFill>
                <a:srgbClr val="000000"/>
              </a:solidFill>
              <a:effectLst/>
              <a:uLnTx/>
              <a:uFillTx/>
              <a:latin typeface="Arial"/>
              <a:ea typeface="+mn-ea"/>
              <a:cs typeface="+mn-cs"/>
            </a:endParaRPr>
          </a:p>
          <a:p>
            <a:pPr lvl="1" defTabSz="914400" eaLnBrk="1" hangingPunct="1">
              <a:buFont typeface="Courier New" panose="02070309020205020404" pitchFamily="49" charset="0"/>
              <a:buChar char="o"/>
            </a:pPr>
            <a:r>
              <a:rPr kumimoji="0" lang="en-GB" altLang="en-US" sz="2800" b="0" i="0" u="none" strike="noStrike" kern="0" cap="none" spc="0" normalizeH="0" baseline="0" noProof="0" dirty="0">
                <a:ln>
                  <a:noFill/>
                </a:ln>
                <a:solidFill>
                  <a:srgbClr val="000000"/>
                </a:solidFill>
                <a:effectLst/>
                <a:uLnTx/>
                <a:uFillTx/>
                <a:latin typeface="Arial"/>
              </a:rPr>
              <a:t>Input/output signal quantisation</a:t>
            </a:r>
          </a:p>
          <a:p>
            <a:pPr lvl="1" defTabSz="914400" eaLnBrk="1" hangingPunct="1">
              <a:buFont typeface="Courier New" panose="02070309020205020404" pitchFamily="49" charset="0"/>
              <a:buChar char="o"/>
            </a:pPr>
            <a:r>
              <a:rPr kumimoji="0" lang="en-GB" altLang="en-US" sz="2800" b="0" i="0" u="none" strike="noStrike" kern="0" cap="none" spc="0" normalizeH="0" baseline="0" noProof="0" dirty="0">
                <a:ln>
                  <a:noFill/>
                </a:ln>
                <a:solidFill>
                  <a:srgbClr val="000000"/>
                </a:solidFill>
                <a:effectLst/>
                <a:uLnTx/>
                <a:uFillTx/>
                <a:latin typeface="Arial"/>
              </a:rPr>
              <a:t>Coefficient quantisation</a:t>
            </a:r>
          </a:p>
          <a:p>
            <a:pPr lvl="1" defTabSz="914400" eaLnBrk="1" hangingPunct="1">
              <a:buFont typeface="Courier New" panose="02070309020205020404" pitchFamily="49" charset="0"/>
              <a:buChar char="o"/>
            </a:pPr>
            <a:r>
              <a:rPr kumimoji="0" lang="en-GB" altLang="en-US" sz="2800" b="0" i="0" u="none" strike="noStrike" kern="0" cap="none" spc="0" normalizeH="0" baseline="0" noProof="0" dirty="0">
                <a:ln>
                  <a:noFill/>
                </a:ln>
                <a:solidFill>
                  <a:srgbClr val="000000"/>
                </a:solidFill>
                <a:effectLst/>
                <a:uLnTx/>
                <a:uFillTx/>
                <a:latin typeface="Arial"/>
              </a:rPr>
              <a:t>Arithmetic roundoff errors</a:t>
            </a:r>
          </a:p>
          <a:p>
            <a:pPr lvl="1" defTabSz="914400" eaLnBrk="1" hangingPunct="1">
              <a:buFont typeface="Courier New" panose="02070309020205020404" pitchFamily="49" charset="0"/>
              <a:buChar char="o"/>
            </a:pPr>
            <a:r>
              <a:rPr kumimoji="0" lang="en-GB" altLang="en-US" sz="2800" b="0" i="0" u="none" strike="noStrike" kern="0" cap="none" spc="0" normalizeH="0" baseline="0" noProof="0" dirty="0">
                <a:ln>
                  <a:noFill/>
                </a:ln>
                <a:solidFill>
                  <a:srgbClr val="000000"/>
                </a:solidFill>
                <a:effectLst/>
                <a:uLnTx/>
                <a:uFillTx/>
                <a:latin typeface="Arial"/>
              </a:rPr>
              <a:t>Overflow</a:t>
            </a:r>
          </a:p>
        </p:txBody>
      </p:sp>
    </p:spTree>
    <p:extLst>
      <p:ext uri="{BB962C8B-B14F-4D97-AF65-F5344CB8AC3E}">
        <p14:creationId xmlns:p14="http://schemas.microsoft.com/office/powerpoint/2010/main" val="842060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Example: </a:t>
            </a:r>
            <a:br>
              <a:rPr lang="en-US" dirty="0">
                <a:solidFill>
                  <a:srgbClr val="0070C0"/>
                </a:solidFill>
              </a:rPr>
            </a:br>
            <a:r>
              <a:rPr lang="en-US" dirty="0">
                <a:solidFill>
                  <a:srgbClr val="0070C0"/>
                </a:solidFill>
              </a:rPr>
              <a:t>Canonical Realization for P = Q = 3;</a:t>
            </a:r>
          </a:p>
        </p:txBody>
      </p:sp>
      <p:sp>
        <p:nvSpPr>
          <p:cNvPr id="7" name="Rectangle 3">
            <a:extLst>
              <a:ext uri="{FF2B5EF4-FFF2-40B4-BE49-F238E27FC236}">
                <a16:creationId xmlns:a16="http://schemas.microsoft.com/office/drawing/2014/main" id="{3172C44A-B41C-FA4D-A5B8-236CCB49166D}"/>
              </a:ext>
            </a:extLst>
          </p:cNvPr>
          <p:cNvSpPr txBox="1">
            <a:spLocks noChangeArrowheads="1"/>
          </p:cNvSpPr>
          <p:nvPr/>
        </p:nvSpPr>
        <p:spPr>
          <a:xfrm>
            <a:off x="1192212" y="4051971"/>
            <a:ext cx="10945812" cy="5949280"/>
          </a:xfrm>
          <a:prstGeom prst="rect">
            <a:avLst/>
          </a:prstGeom>
        </p:spPr>
        <p:txBody>
          <a:bodyPr/>
          <a:lstStyle>
            <a:lvl1pPr marL="0" indent="0" algn="l" defTabSz="914318" rtl="0" eaLnBrk="1" latinLnBrk="0" hangingPunct="1">
              <a:lnSpc>
                <a:spcPct val="120000"/>
              </a:lnSpc>
              <a:spcBef>
                <a:spcPts val="1000"/>
              </a:spcBef>
              <a:buClr>
                <a:srgbClr val="002060"/>
              </a:buClr>
              <a:buFont typeface="Wingdings" pitchFamily="2" charset="2"/>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Clr>
                <a:srgbClr val="002060"/>
              </a:buClr>
              <a:buFont typeface="Wingdings" pitchFamily="2" charset="2"/>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Clr>
                <a:srgbClr val="002060"/>
              </a:buClr>
              <a:buFont typeface="Wingdings" pitchFamily="2" charset="2"/>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Clr>
                <a:srgbClr val="002060"/>
              </a:buClr>
              <a:buFont typeface="Wingdings" pitchFamily="2" charset="2"/>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Clr>
                <a:srgbClr val="002060"/>
              </a:buClr>
              <a:buFont typeface="Wingdings" pitchFamily="2" charset="2"/>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en-GB" altLang="en-US" dirty="0">
              <a:solidFill>
                <a:srgbClr val="C00000"/>
              </a:solidFill>
            </a:endParaRPr>
          </a:p>
          <a:p>
            <a:pPr>
              <a:lnSpc>
                <a:spcPct val="100000"/>
              </a:lnSpc>
              <a:spcBef>
                <a:spcPts val="0"/>
              </a:spcBef>
            </a:pPr>
            <a:endParaRPr lang="en-GB" altLang="en-US" dirty="0">
              <a:solidFill>
                <a:schemeClr val="bg1">
                  <a:lumMod val="10000"/>
                </a:schemeClr>
              </a:solidFill>
            </a:endParaRPr>
          </a:p>
        </p:txBody>
      </p:sp>
      <p:sp>
        <p:nvSpPr>
          <p:cNvPr id="5" name="TextBox 4">
            <a:extLst>
              <a:ext uri="{FF2B5EF4-FFF2-40B4-BE49-F238E27FC236}">
                <a16:creationId xmlns:a16="http://schemas.microsoft.com/office/drawing/2014/main" id="{60AED9EC-3534-4F40-807E-F8CEF87AE177}"/>
              </a:ext>
            </a:extLst>
          </p:cNvPr>
          <p:cNvSpPr txBox="1"/>
          <p:nvPr/>
        </p:nvSpPr>
        <p:spPr>
          <a:xfrm>
            <a:off x="8750135" y="3321264"/>
            <a:ext cx="65" cy="276999"/>
          </a:xfrm>
          <a:prstGeom prst="rect">
            <a:avLst/>
          </a:prstGeom>
          <a:noFill/>
        </p:spPr>
        <p:txBody>
          <a:bodyPr wrap="none" lIns="0" tIns="0" rIns="0" bIns="0" rtlCol="0">
            <a:spAutoFit/>
          </a:bodyPr>
          <a:lstStyle/>
          <a:p>
            <a:endParaRPr lang="en-US" dirty="0"/>
          </a:p>
        </p:txBody>
      </p:sp>
      <p:sp>
        <p:nvSpPr>
          <p:cNvPr id="6" name="TextBox 5">
            <a:extLst>
              <a:ext uri="{FF2B5EF4-FFF2-40B4-BE49-F238E27FC236}">
                <a16:creationId xmlns:a16="http://schemas.microsoft.com/office/drawing/2014/main" id="{00EBFEED-B0F7-AE4C-B907-91D19D7FCDED}"/>
              </a:ext>
            </a:extLst>
          </p:cNvPr>
          <p:cNvSpPr txBox="1"/>
          <p:nvPr/>
        </p:nvSpPr>
        <p:spPr>
          <a:xfrm>
            <a:off x="8037665" y="3292089"/>
            <a:ext cx="184731" cy="369332"/>
          </a:xfrm>
          <a:prstGeom prst="rect">
            <a:avLst/>
          </a:prstGeom>
          <a:noFill/>
        </p:spPr>
        <p:txBody>
          <a:bodyPr wrap="none" rtlCol="0">
            <a:spAutoFit/>
          </a:bodyPr>
          <a:lstStyle/>
          <a:p>
            <a:endParaRPr lang="en-US" dirty="0"/>
          </a:p>
        </p:txBody>
      </p:sp>
      <p:sp>
        <p:nvSpPr>
          <p:cNvPr id="8" name="Line 6">
            <a:extLst>
              <a:ext uri="{FF2B5EF4-FFF2-40B4-BE49-F238E27FC236}">
                <a16:creationId xmlns:a16="http://schemas.microsoft.com/office/drawing/2014/main" id="{CD5601C8-EC9C-2347-8715-048CF93983FA}"/>
              </a:ext>
            </a:extLst>
          </p:cNvPr>
          <p:cNvSpPr>
            <a:spLocks noChangeShapeType="1"/>
          </p:cNvSpPr>
          <p:nvPr/>
        </p:nvSpPr>
        <p:spPr bwMode="auto">
          <a:xfrm flipV="1">
            <a:off x="7888321" y="3985644"/>
            <a:ext cx="1024030" cy="675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9">
            <a:extLst>
              <a:ext uri="{FF2B5EF4-FFF2-40B4-BE49-F238E27FC236}">
                <a16:creationId xmlns:a16="http://schemas.microsoft.com/office/drawing/2014/main" id="{820D22D5-B99E-6442-868E-24D2C271E91B}"/>
              </a:ext>
            </a:extLst>
          </p:cNvPr>
          <p:cNvSpPr>
            <a:spLocks noChangeShapeType="1"/>
          </p:cNvSpPr>
          <p:nvPr/>
        </p:nvSpPr>
        <p:spPr bwMode="auto">
          <a:xfrm>
            <a:off x="8077140" y="2310001"/>
            <a:ext cx="2320788" cy="871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Oval 9">
            <a:extLst>
              <a:ext uri="{FF2B5EF4-FFF2-40B4-BE49-F238E27FC236}">
                <a16:creationId xmlns:a16="http://schemas.microsoft.com/office/drawing/2014/main" id="{209E9EA6-E7BB-EB47-A4F1-024DFDF14889}"/>
              </a:ext>
            </a:extLst>
          </p:cNvPr>
          <p:cNvSpPr>
            <a:spLocks noChangeArrowheads="1"/>
          </p:cNvSpPr>
          <p:nvPr/>
        </p:nvSpPr>
        <p:spPr bwMode="auto">
          <a:xfrm>
            <a:off x="7642159" y="2080296"/>
            <a:ext cx="471488" cy="4587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p:sp>
        <p:nvSpPr>
          <p:cNvPr id="11" name="Line 16">
            <a:extLst>
              <a:ext uri="{FF2B5EF4-FFF2-40B4-BE49-F238E27FC236}">
                <a16:creationId xmlns:a16="http://schemas.microsoft.com/office/drawing/2014/main" id="{42D81B45-D351-8C47-8268-63EDEEF71E8A}"/>
              </a:ext>
            </a:extLst>
          </p:cNvPr>
          <p:cNvSpPr>
            <a:spLocks noChangeShapeType="1"/>
          </p:cNvSpPr>
          <p:nvPr/>
        </p:nvSpPr>
        <p:spPr bwMode="auto">
          <a:xfrm>
            <a:off x="5470737" y="2265286"/>
            <a:ext cx="2148797" cy="2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12" name="Text Box 18">
                <a:extLst>
                  <a:ext uri="{FF2B5EF4-FFF2-40B4-BE49-F238E27FC236}">
                    <a16:creationId xmlns:a16="http://schemas.microsoft.com/office/drawing/2014/main" id="{A2FC651D-02A8-7046-8C25-80DAA34F922D}"/>
                  </a:ext>
                </a:extLst>
              </p:cNvPr>
              <p:cNvSpPr txBox="1">
                <a:spLocks noChangeArrowheads="1"/>
              </p:cNvSpPr>
              <p:nvPr/>
            </p:nvSpPr>
            <p:spPr bwMode="auto">
              <a:xfrm>
                <a:off x="8991964" y="3758083"/>
                <a:ext cx="649288" cy="369332"/>
              </a:xfrm>
              <a:prstGeom prst="rect">
                <a:avLst/>
              </a:prstGeom>
              <a:solidFill>
                <a:schemeClr val="bg1"/>
              </a:solidFill>
              <a:ln w="254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p>
                        <m:sSupPr>
                          <m:ctrlPr>
                            <a:rPr lang="en-GB" altLang="en-US" sz="1800" b="0" i="1" dirty="0" smtClean="0">
                              <a:latin typeface="Cambria Math" panose="02040503050406030204" pitchFamily="18" charset="0"/>
                            </a:rPr>
                          </m:ctrlPr>
                        </m:sSupPr>
                        <m:e>
                          <m:r>
                            <a:rPr lang="en-GB" altLang="en-US" sz="1800" b="0" i="1" dirty="0" smtClean="0">
                              <a:latin typeface="Cambria Math" panose="02040503050406030204" pitchFamily="18" charset="0"/>
                            </a:rPr>
                            <m:t>𝑧</m:t>
                          </m:r>
                        </m:e>
                        <m:sup>
                          <m:r>
                            <a:rPr lang="en-GB" altLang="en-US" sz="1800" b="0" i="1" dirty="0" smtClean="0">
                              <a:latin typeface="Cambria Math" panose="02040503050406030204" pitchFamily="18" charset="0"/>
                            </a:rPr>
                            <m:t>−1</m:t>
                          </m:r>
                        </m:sup>
                      </m:sSup>
                    </m:oMath>
                  </m:oMathPara>
                </a14:m>
                <a:endParaRPr lang="en-GB" altLang="en-US" sz="1800" dirty="0"/>
              </a:p>
            </p:txBody>
          </p:sp>
        </mc:Choice>
        <mc:Fallback xmlns="">
          <p:sp>
            <p:nvSpPr>
              <p:cNvPr id="12" name="Text Box 18">
                <a:extLst>
                  <a:ext uri="{FF2B5EF4-FFF2-40B4-BE49-F238E27FC236}">
                    <a16:creationId xmlns:a16="http://schemas.microsoft.com/office/drawing/2014/main" id="{A2FC651D-02A8-7046-8C25-80DAA34F922D}"/>
                  </a:ext>
                </a:extLst>
              </p:cNvPr>
              <p:cNvSpPr txBox="1">
                <a:spLocks noRot="1" noChangeAspect="1" noMove="1" noResize="1" noEditPoints="1" noAdjustHandles="1" noChangeArrowheads="1" noChangeShapeType="1" noTextEdit="1"/>
              </p:cNvSpPr>
              <p:nvPr/>
            </p:nvSpPr>
            <p:spPr bwMode="auto">
              <a:xfrm>
                <a:off x="8991964" y="3758083"/>
                <a:ext cx="649288" cy="369332"/>
              </a:xfrm>
              <a:prstGeom prst="rect">
                <a:avLst/>
              </a:prstGeom>
              <a:blipFill>
                <a:blip r:embed="rId3"/>
                <a:stretch>
                  <a:fillRect/>
                </a:stretch>
              </a:blip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3" name="Line 24">
            <a:extLst>
              <a:ext uri="{FF2B5EF4-FFF2-40B4-BE49-F238E27FC236}">
                <a16:creationId xmlns:a16="http://schemas.microsoft.com/office/drawing/2014/main" id="{10CDF423-1E96-274C-BDED-EBABBE520A46}"/>
              </a:ext>
            </a:extLst>
          </p:cNvPr>
          <p:cNvSpPr>
            <a:spLocks noChangeShapeType="1"/>
          </p:cNvSpPr>
          <p:nvPr/>
        </p:nvSpPr>
        <p:spPr bwMode="auto">
          <a:xfrm flipH="1" flipV="1">
            <a:off x="7889119" y="3607327"/>
            <a:ext cx="7833" cy="3504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26">
            <a:extLst>
              <a:ext uri="{FF2B5EF4-FFF2-40B4-BE49-F238E27FC236}">
                <a16:creationId xmlns:a16="http://schemas.microsoft.com/office/drawing/2014/main" id="{A34A46DA-1ADF-6743-8087-0383F83BF6ED}"/>
              </a:ext>
            </a:extLst>
          </p:cNvPr>
          <p:cNvSpPr>
            <a:spLocks noChangeShapeType="1"/>
          </p:cNvSpPr>
          <p:nvPr/>
        </p:nvSpPr>
        <p:spPr bwMode="auto">
          <a:xfrm flipH="1" flipV="1">
            <a:off x="7889119" y="2523997"/>
            <a:ext cx="2" cy="690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27">
            <a:extLst>
              <a:ext uri="{FF2B5EF4-FFF2-40B4-BE49-F238E27FC236}">
                <a16:creationId xmlns:a16="http://schemas.microsoft.com/office/drawing/2014/main" id="{81693D23-31FF-8048-BDE4-ECA02D8ECA4F}"/>
              </a:ext>
            </a:extLst>
          </p:cNvPr>
          <p:cNvSpPr>
            <a:spLocks noChangeShapeType="1"/>
          </p:cNvSpPr>
          <p:nvPr/>
        </p:nvSpPr>
        <p:spPr bwMode="auto">
          <a:xfrm>
            <a:off x="10400675" y="2290854"/>
            <a:ext cx="14715" cy="16519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6" name="Group 15">
            <a:extLst>
              <a:ext uri="{FF2B5EF4-FFF2-40B4-BE49-F238E27FC236}">
                <a16:creationId xmlns:a16="http://schemas.microsoft.com/office/drawing/2014/main" id="{BB7CA34A-164A-E64B-8C87-BCB97E08E716}"/>
              </a:ext>
            </a:extLst>
          </p:cNvPr>
          <p:cNvGrpSpPr/>
          <p:nvPr/>
        </p:nvGrpSpPr>
        <p:grpSpPr>
          <a:xfrm>
            <a:off x="7670022" y="3153927"/>
            <a:ext cx="447675" cy="553998"/>
            <a:chOff x="5099686" y="5317671"/>
            <a:chExt cx="447675" cy="553998"/>
          </a:xfrm>
        </p:grpSpPr>
        <p:sp>
          <p:nvSpPr>
            <p:cNvPr id="17" name="Oval 10">
              <a:extLst>
                <a:ext uri="{FF2B5EF4-FFF2-40B4-BE49-F238E27FC236}">
                  <a16:creationId xmlns:a16="http://schemas.microsoft.com/office/drawing/2014/main" id="{A806827A-84B4-2047-97D9-26E70A7FDB14}"/>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8" name="Text Box 31">
              <a:extLst>
                <a:ext uri="{FF2B5EF4-FFF2-40B4-BE49-F238E27FC236}">
                  <a16:creationId xmlns:a16="http://schemas.microsoft.com/office/drawing/2014/main" id="{2AED1676-99E9-FE4B-B246-1CAE62E17038}"/>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p:sp>
        <p:nvSpPr>
          <p:cNvPr id="19" name="Text Box 34">
            <a:extLst>
              <a:ext uri="{FF2B5EF4-FFF2-40B4-BE49-F238E27FC236}">
                <a16:creationId xmlns:a16="http://schemas.microsoft.com/office/drawing/2014/main" id="{C13B99A9-240A-D84A-A6C6-D8F60B72C545}"/>
              </a:ext>
            </a:extLst>
          </p:cNvPr>
          <p:cNvSpPr txBox="1">
            <a:spLocks noChangeArrowheads="1"/>
          </p:cNvSpPr>
          <p:nvPr/>
        </p:nvSpPr>
        <p:spPr bwMode="auto">
          <a:xfrm>
            <a:off x="7630944" y="1956004"/>
            <a:ext cx="4714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4000" dirty="0"/>
              <a:t>+</a:t>
            </a:r>
          </a:p>
        </p:txBody>
      </p:sp>
      <mc:AlternateContent xmlns:mc="http://schemas.openxmlformats.org/markup-compatibility/2006" xmlns:a14="http://schemas.microsoft.com/office/drawing/2010/main">
        <mc:Choice Requires="a14">
          <p:sp>
            <p:nvSpPr>
              <p:cNvPr id="21" name="Text Box 35">
                <a:extLst>
                  <a:ext uri="{FF2B5EF4-FFF2-40B4-BE49-F238E27FC236}">
                    <a16:creationId xmlns:a16="http://schemas.microsoft.com/office/drawing/2014/main" id="{9EE84810-7EC8-DC45-B896-24BE5BD2F465}"/>
                  </a:ext>
                </a:extLst>
              </p:cNvPr>
              <p:cNvSpPr txBox="1">
                <a:spLocks noChangeArrowheads="1"/>
              </p:cNvSpPr>
              <p:nvPr/>
            </p:nvSpPr>
            <p:spPr bwMode="auto">
              <a:xfrm>
                <a:off x="10491589" y="3687124"/>
                <a:ext cx="649288"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b="0" i="1" dirty="0" smtClean="0">
                          <a:latin typeface="Cambria Math" panose="02040503050406030204" pitchFamily="18" charset="0"/>
                        </a:rPr>
                        <m:t>𝑤</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i="1" dirty="0" smtClean="0">
                          <a:latin typeface="Cambria Math" panose="02040503050406030204" pitchFamily="18" charset="0"/>
                        </a:rPr>
                        <m:t>]</m:t>
                      </m:r>
                    </m:oMath>
                  </m:oMathPara>
                </a14:m>
                <a:endParaRPr lang="en-GB" altLang="en-US" sz="1800" dirty="0"/>
              </a:p>
            </p:txBody>
          </p:sp>
        </mc:Choice>
        <mc:Fallback xmlns="">
          <p:sp>
            <p:nvSpPr>
              <p:cNvPr id="21" name="Text Box 35">
                <a:extLst>
                  <a:ext uri="{FF2B5EF4-FFF2-40B4-BE49-F238E27FC236}">
                    <a16:creationId xmlns:a16="http://schemas.microsoft.com/office/drawing/2014/main" id="{9EE84810-7EC8-DC45-B896-24BE5BD2F465}"/>
                  </a:ext>
                </a:extLst>
              </p:cNvPr>
              <p:cNvSpPr txBox="1">
                <a:spLocks noRot="1" noChangeAspect="1" noMove="1" noResize="1" noEditPoints="1" noAdjustHandles="1" noChangeArrowheads="1" noChangeShapeType="1" noTextEdit="1"/>
              </p:cNvSpPr>
              <p:nvPr/>
            </p:nvSpPr>
            <p:spPr bwMode="auto">
              <a:xfrm>
                <a:off x="10491589" y="3687124"/>
                <a:ext cx="649288" cy="366712"/>
              </a:xfrm>
              <a:prstGeom prst="rect">
                <a:avLst/>
              </a:prstGeom>
              <a:blipFill>
                <a:blip r:embed="rId4"/>
                <a:stretch>
                  <a:fillRect r="-1923" b="-16667"/>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Box 38">
                <a:extLst>
                  <a:ext uri="{FF2B5EF4-FFF2-40B4-BE49-F238E27FC236}">
                    <a16:creationId xmlns:a16="http://schemas.microsoft.com/office/drawing/2014/main" id="{621E8F46-E87E-4C40-A20E-C0003EE4A058}"/>
                  </a:ext>
                </a:extLst>
              </p:cNvPr>
              <p:cNvSpPr txBox="1">
                <a:spLocks noChangeArrowheads="1"/>
              </p:cNvSpPr>
              <p:nvPr/>
            </p:nvSpPr>
            <p:spPr bwMode="auto">
              <a:xfrm>
                <a:off x="6989702" y="3190025"/>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𝑎</m:t>
                      </m:r>
                      <m:r>
                        <a:rPr lang="en-GB" altLang="en-US" sz="1800" i="1" baseline="-25000" dirty="0">
                          <a:latin typeface="Cambria Math" panose="02040503050406030204" pitchFamily="18" charset="0"/>
                        </a:rPr>
                        <m:t>1</m:t>
                      </m:r>
                    </m:oMath>
                  </m:oMathPara>
                </a14:m>
                <a:endParaRPr lang="en-GB" altLang="en-US" sz="1800" dirty="0"/>
              </a:p>
            </p:txBody>
          </p:sp>
        </mc:Choice>
        <mc:Fallback xmlns="">
          <p:sp>
            <p:nvSpPr>
              <p:cNvPr id="22" name="Text Box 38">
                <a:extLst>
                  <a:ext uri="{FF2B5EF4-FFF2-40B4-BE49-F238E27FC236}">
                    <a16:creationId xmlns:a16="http://schemas.microsoft.com/office/drawing/2014/main" id="{621E8F46-E87E-4C40-A20E-C0003EE4A058}"/>
                  </a:ext>
                </a:extLst>
              </p:cNvPr>
              <p:cNvSpPr txBox="1">
                <a:spLocks noRot="1" noChangeAspect="1" noMove="1" noResize="1" noEditPoints="1" noAdjustHandles="1" noChangeArrowheads="1" noChangeShapeType="1" noTextEdit="1"/>
              </p:cNvSpPr>
              <p:nvPr/>
            </p:nvSpPr>
            <p:spPr bwMode="auto">
              <a:xfrm>
                <a:off x="6989702" y="3190025"/>
                <a:ext cx="649287" cy="366712"/>
              </a:xfrm>
              <a:prstGeom prst="rect">
                <a:avLst/>
              </a:prstGeom>
              <a:blipFill>
                <a:blip r:embed="rId5"/>
                <a:stretch>
                  <a:fillRect/>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3" name="Line 24">
            <a:extLst>
              <a:ext uri="{FF2B5EF4-FFF2-40B4-BE49-F238E27FC236}">
                <a16:creationId xmlns:a16="http://schemas.microsoft.com/office/drawing/2014/main" id="{465FD76E-0BF6-DE46-B533-ED5C7A53CED3}"/>
              </a:ext>
            </a:extLst>
          </p:cNvPr>
          <p:cNvSpPr>
            <a:spLocks noChangeShapeType="1"/>
          </p:cNvSpPr>
          <p:nvPr/>
        </p:nvSpPr>
        <p:spPr bwMode="auto">
          <a:xfrm flipH="1">
            <a:off x="7896952" y="3969000"/>
            <a:ext cx="0" cy="76692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4" name="Group 23">
            <a:extLst>
              <a:ext uri="{FF2B5EF4-FFF2-40B4-BE49-F238E27FC236}">
                <a16:creationId xmlns:a16="http://schemas.microsoft.com/office/drawing/2014/main" id="{1787E44A-4995-0243-9E86-6BF6B7EC404B}"/>
              </a:ext>
            </a:extLst>
          </p:cNvPr>
          <p:cNvGrpSpPr/>
          <p:nvPr/>
        </p:nvGrpSpPr>
        <p:grpSpPr>
          <a:xfrm>
            <a:off x="10184194" y="4614930"/>
            <a:ext cx="447675" cy="553998"/>
            <a:chOff x="5099686" y="5317671"/>
            <a:chExt cx="447675" cy="553998"/>
          </a:xfrm>
        </p:grpSpPr>
        <p:sp>
          <p:nvSpPr>
            <p:cNvPr id="25" name="Oval 10">
              <a:extLst>
                <a:ext uri="{FF2B5EF4-FFF2-40B4-BE49-F238E27FC236}">
                  <a16:creationId xmlns:a16="http://schemas.microsoft.com/office/drawing/2014/main" id="{7B7D7CEF-06E0-A744-98DF-859E3B9C6CA3}"/>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6" name="Text Box 31">
              <a:extLst>
                <a:ext uri="{FF2B5EF4-FFF2-40B4-BE49-F238E27FC236}">
                  <a16:creationId xmlns:a16="http://schemas.microsoft.com/office/drawing/2014/main" id="{1DC43027-EB1B-C940-9440-66867562F1BA}"/>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mc:AlternateContent xmlns:mc="http://schemas.openxmlformats.org/markup-compatibility/2006" xmlns:a14="http://schemas.microsoft.com/office/drawing/2010/main">
        <mc:Choice Requires="a14">
          <p:sp>
            <p:nvSpPr>
              <p:cNvPr id="27" name="Text Box 38">
                <a:extLst>
                  <a:ext uri="{FF2B5EF4-FFF2-40B4-BE49-F238E27FC236}">
                    <a16:creationId xmlns:a16="http://schemas.microsoft.com/office/drawing/2014/main" id="{50DA57FD-6999-B844-9A1E-623432D6771F}"/>
                  </a:ext>
                </a:extLst>
              </p:cNvPr>
              <p:cNvSpPr txBox="1">
                <a:spLocks noChangeArrowheads="1"/>
              </p:cNvSpPr>
              <p:nvPr/>
            </p:nvSpPr>
            <p:spPr bwMode="auto">
              <a:xfrm>
                <a:off x="9608756" y="4656255"/>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b>
                        <m:sSubPr>
                          <m:ctrlPr>
                            <a:rPr lang="en-GB" altLang="en-US" sz="1800" b="0" i="1" dirty="0" smtClean="0">
                              <a:latin typeface="Cambria Math" panose="02040503050406030204" pitchFamily="18" charset="0"/>
                            </a:rPr>
                          </m:ctrlPr>
                        </m:sSubPr>
                        <m:e>
                          <m:r>
                            <a:rPr lang="en-GB" altLang="en-US" sz="1800" b="0" i="1" dirty="0" smtClean="0">
                              <a:latin typeface="Cambria Math" panose="02040503050406030204" pitchFamily="18" charset="0"/>
                            </a:rPr>
                            <m:t>𝑏</m:t>
                          </m:r>
                        </m:e>
                        <m:sub>
                          <m:r>
                            <a:rPr lang="en-GB" altLang="en-US" sz="1800" b="0" i="1" dirty="0" smtClean="0">
                              <a:latin typeface="Cambria Math" panose="02040503050406030204" pitchFamily="18" charset="0"/>
                            </a:rPr>
                            <m:t>0</m:t>
                          </m:r>
                        </m:sub>
                      </m:sSub>
                    </m:oMath>
                  </m:oMathPara>
                </a14:m>
                <a:endParaRPr lang="en-GB" altLang="en-US" sz="1800" dirty="0"/>
              </a:p>
            </p:txBody>
          </p:sp>
        </mc:Choice>
        <mc:Fallback xmlns="">
          <p:sp>
            <p:nvSpPr>
              <p:cNvPr id="27" name="Text Box 38">
                <a:extLst>
                  <a:ext uri="{FF2B5EF4-FFF2-40B4-BE49-F238E27FC236}">
                    <a16:creationId xmlns:a16="http://schemas.microsoft.com/office/drawing/2014/main" id="{50DA57FD-6999-B844-9A1E-623432D6771F}"/>
                  </a:ext>
                </a:extLst>
              </p:cNvPr>
              <p:cNvSpPr txBox="1">
                <a:spLocks noRot="1" noChangeAspect="1" noMove="1" noResize="1" noEditPoints="1" noAdjustHandles="1" noChangeArrowheads="1" noChangeShapeType="1" noTextEdit="1"/>
              </p:cNvSpPr>
              <p:nvPr/>
            </p:nvSpPr>
            <p:spPr bwMode="auto">
              <a:xfrm>
                <a:off x="9608756" y="4656255"/>
                <a:ext cx="649287" cy="366712"/>
              </a:xfrm>
              <a:prstGeom prst="rect">
                <a:avLst/>
              </a:prstGeom>
              <a:blipFill>
                <a:blip r:embed="rId6"/>
                <a:stretch>
                  <a:fillRect/>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8" name="Line 9">
            <a:extLst>
              <a:ext uri="{FF2B5EF4-FFF2-40B4-BE49-F238E27FC236}">
                <a16:creationId xmlns:a16="http://schemas.microsoft.com/office/drawing/2014/main" id="{12265DA5-1191-D84A-AE7E-45801FDBB1C4}"/>
              </a:ext>
            </a:extLst>
          </p:cNvPr>
          <p:cNvSpPr>
            <a:spLocks noChangeShapeType="1"/>
          </p:cNvSpPr>
          <p:nvPr/>
        </p:nvSpPr>
        <p:spPr bwMode="auto">
          <a:xfrm flipH="1">
            <a:off x="8075556" y="6265027"/>
            <a:ext cx="2108637" cy="1912"/>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29" name="Text Box 35">
                <a:extLst>
                  <a:ext uri="{FF2B5EF4-FFF2-40B4-BE49-F238E27FC236}">
                    <a16:creationId xmlns:a16="http://schemas.microsoft.com/office/drawing/2014/main" id="{B7CF8AFF-BC3D-D641-8FAB-31C5C9E7522B}"/>
                  </a:ext>
                </a:extLst>
              </p:cNvPr>
              <p:cNvSpPr txBox="1">
                <a:spLocks noChangeArrowheads="1"/>
              </p:cNvSpPr>
              <p:nvPr/>
            </p:nvSpPr>
            <p:spPr bwMode="auto">
              <a:xfrm>
                <a:off x="7872178" y="4086582"/>
                <a:ext cx="1095441" cy="36933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b="0" i="1" dirty="0" smtClean="0">
                          <a:latin typeface="Cambria Math" panose="02040503050406030204" pitchFamily="18" charset="0"/>
                        </a:rPr>
                        <m:t>𝑤</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b="0" i="1" dirty="0" smtClean="0">
                          <a:latin typeface="Cambria Math" panose="02040503050406030204" pitchFamily="18" charset="0"/>
                        </a:rPr>
                        <m:t>−1]</m:t>
                      </m:r>
                    </m:oMath>
                  </m:oMathPara>
                </a14:m>
                <a:endParaRPr lang="en-GB" altLang="en-US" sz="1800" dirty="0"/>
              </a:p>
            </p:txBody>
          </p:sp>
        </mc:Choice>
        <mc:Fallback xmlns="">
          <p:sp>
            <p:nvSpPr>
              <p:cNvPr id="29" name="Text Box 35">
                <a:extLst>
                  <a:ext uri="{FF2B5EF4-FFF2-40B4-BE49-F238E27FC236}">
                    <a16:creationId xmlns:a16="http://schemas.microsoft.com/office/drawing/2014/main" id="{B7CF8AFF-BC3D-D641-8FAB-31C5C9E7522B}"/>
                  </a:ext>
                </a:extLst>
              </p:cNvPr>
              <p:cNvSpPr txBox="1">
                <a:spLocks noRot="1" noChangeAspect="1" noMove="1" noResize="1" noEditPoints="1" noAdjustHandles="1" noChangeArrowheads="1" noChangeShapeType="1" noTextEdit="1"/>
              </p:cNvSpPr>
              <p:nvPr/>
            </p:nvSpPr>
            <p:spPr bwMode="auto">
              <a:xfrm>
                <a:off x="7872178" y="4086582"/>
                <a:ext cx="1095441" cy="369332"/>
              </a:xfrm>
              <a:prstGeom prst="rect">
                <a:avLst/>
              </a:prstGeom>
              <a:blipFill>
                <a:blip r:embed="rId7"/>
                <a:stretch>
                  <a:fillRect b="-20000"/>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0" name="Oval 29">
            <a:extLst>
              <a:ext uri="{FF2B5EF4-FFF2-40B4-BE49-F238E27FC236}">
                <a16:creationId xmlns:a16="http://schemas.microsoft.com/office/drawing/2014/main" id="{9D688D83-8D38-194C-945F-D8ED9A91D308}"/>
              </a:ext>
            </a:extLst>
          </p:cNvPr>
          <p:cNvSpPr>
            <a:spLocks noChangeArrowheads="1"/>
          </p:cNvSpPr>
          <p:nvPr/>
        </p:nvSpPr>
        <p:spPr bwMode="auto">
          <a:xfrm>
            <a:off x="10164284" y="6036671"/>
            <a:ext cx="471488" cy="4587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p:sp>
        <p:nvSpPr>
          <p:cNvPr id="31" name="Line 9">
            <a:extLst>
              <a:ext uri="{FF2B5EF4-FFF2-40B4-BE49-F238E27FC236}">
                <a16:creationId xmlns:a16="http://schemas.microsoft.com/office/drawing/2014/main" id="{B67220F3-8701-E241-B2A6-B7C8DC394E9C}"/>
              </a:ext>
            </a:extLst>
          </p:cNvPr>
          <p:cNvSpPr>
            <a:spLocks noChangeShapeType="1"/>
          </p:cNvSpPr>
          <p:nvPr/>
        </p:nvSpPr>
        <p:spPr bwMode="auto">
          <a:xfrm flipH="1" flipV="1">
            <a:off x="10630922" y="6280471"/>
            <a:ext cx="1341294" cy="13266"/>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32" name="Text Box 35">
                <a:extLst>
                  <a:ext uri="{FF2B5EF4-FFF2-40B4-BE49-F238E27FC236}">
                    <a16:creationId xmlns:a16="http://schemas.microsoft.com/office/drawing/2014/main" id="{A6F05AB5-66C4-2A4B-A1A7-64CAAB40337E}"/>
                  </a:ext>
                </a:extLst>
              </p:cNvPr>
              <p:cNvSpPr txBox="1">
                <a:spLocks noChangeArrowheads="1"/>
              </p:cNvSpPr>
              <p:nvPr/>
            </p:nvSpPr>
            <p:spPr bwMode="auto">
              <a:xfrm>
                <a:off x="10825681" y="5895695"/>
                <a:ext cx="1095441" cy="36933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 xmlns:m="http://schemas.openxmlformats.org/officeDocument/2006/math">
                    <m:r>
                      <a:rPr lang="en-GB" altLang="en-US" sz="1800" b="0" i="1" dirty="0" smtClean="0">
                        <a:latin typeface="Cambria Math" panose="02040503050406030204" pitchFamily="18" charset="0"/>
                      </a:rPr>
                      <m:t>𝑦</m:t>
                    </m:r>
                    <m:r>
                      <a:rPr lang="en-GB" altLang="en-US" sz="1800" b="0" i="1" dirty="0" smtClean="0">
                        <a:latin typeface="Cambria Math" panose="02040503050406030204" pitchFamily="18" charset="0"/>
                      </a:rPr>
                      <m:t>[</m:t>
                    </m:r>
                    <m:r>
                      <a:rPr lang="en-GB" altLang="en-US" sz="1800" b="0" i="1" dirty="0" smtClean="0">
                        <a:latin typeface="Cambria Math" panose="02040503050406030204" pitchFamily="18" charset="0"/>
                      </a:rPr>
                      <m:t>𝑛</m:t>
                    </m:r>
                  </m:oMath>
                </a14:m>
                <a:r>
                  <a:rPr lang="en-GB" altLang="en-US" sz="1800" b="0" dirty="0"/>
                  <a:t>]</a:t>
                </a:r>
              </a:p>
            </p:txBody>
          </p:sp>
        </mc:Choice>
        <mc:Fallback xmlns="">
          <p:sp>
            <p:nvSpPr>
              <p:cNvPr id="32" name="Text Box 35">
                <a:extLst>
                  <a:ext uri="{FF2B5EF4-FFF2-40B4-BE49-F238E27FC236}">
                    <a16:creationId xmlns:a16="http://schemas.microsoft.com/office/drawing/2014/main" id="{A6F05AB5-66C4-2A4B-A1A7-64CAAB40337E}"/>
                  </a:ext>
                </a:extLst>
              </p:cNvPr>
              <p:cNvSpPr txBox="1">
                <a:spLocks noRot="1" noChangeAspect="1" noMove="1" noResize="1" noEditPoints="1" noAdjustHandles="1" noChangeArrowheads="1" noChangeShapeType="1" noTextEdit="1"/>
              </p:cNvSpPr>
              <p:nvPr/>
            </p:nvSpPr>
            <p:spPr bwMode="auto">
              <a:xfrm>
                <a:off x="10825681" y="5895695"/>
                <a:ext cx="1095441" cy="369332"/>
              </a:xfrm>
              <a:prstGeom prst="rect">
                <a:avLst/>
              </a:prstGeom>
              <a:blipFill>
                <a:blip r:embed="rId8"/>
                <a:stretch>
                  <a:fillRect t="-6667" b="-26667"/>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3" name="Line 9">
            <a:extLst>
              <a:ext uri="{FF2B5EF4-FFF2-40B4-BE49-F238E27FC236}">
                <a16:creationId xmlns:a16="http://schemas.microsoft.com/office/drawing/2014/main" id="{33AB225A-2214-9B4C-ADC1-8B09F70542B0}"/>
              </a:ext>
            </a:extLst>
          </p:cNvPr>
          <p:cNvSpPr>
            <a:spLocks noChangeShapeType="1"/>
          </p:cNvSpPr>
          <p:nvPr/>
        </p:nvSpPr>
        <p:spPr bwMode="auto">
          <a:xfrm>
            <a:off x="9664208" y="3955752"/>
            <a:ext cx="796823" cy="1319"/>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24">
            <a:extLst>
              <a:ext uri="{FF2B5EF4-FFF2-40B4-BE49-F238E27FC236}">
                <a16:creationId xmlns:a16="http://schemas.microsoft.com/office/drawing/2014/main" id="{B0304B16-213B-0849-B3C9-92F0898C3458}"/>
              </a:ext>
            </a:extLst>
          </p:cNvPr>
          <p:cNvSpPr>
            <a:spLocks noChangeShapeType="1"/>
          </p:cNvSpPr>
          <p:nvPr/>
        </p:nvSpPr>
        <p:spPr bwMode="auto">
          <a:xfrm flipH="1">
            <a:off x="10415390" y="3928487"/>
            <a:ext cx="0" cy="7482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5" name="Group 34">
            <a:extLst>
              <a:ext uri="{FF2B5EF4-FFF2-40B4-BE49-F238E27FC236}">
                <a16:creationId xmlns:a16="http://schemas.microsoft.com/office/drawing/2014/main" id="{3C51EAAD-1914-FF46-B429-9E3698C55BBE}"/>
              </a:ext>
            </a:extLst>
          </p:cNvPr>
          <p:cNvGrpSpPr/>
          <p:nvPr/>
        </p:nvGrpSpPr>
        <p:grpSpPr>
          <a:xfrm>
            <a:off x="7670022" y="4695882"/>
            <a:ext cx="447675" cy="553998"/>
            <a:chOff x="5099686" y="5317671"/>
            <a:chExt cx="447675" cy="553998"/>
          </a:xfrm>
        </p:grpSpPr>
        <p:sp>
          <p:nvSpPr>
            <p:cNvPr id="36" name="Oval 10">
              <a:extLst>
                <a:ext uri="{FF2B5EF4-FFF2-40B4-BE49-F238E27FC236}">
                  <a16:creationId xmlns:a16="http://schemas.microsoft.com/office/drawing/2014/main" id="{4A950372-922A-694A-90A4-C293125F72CF}"/>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7" name="Text Box 31">
              <a:extLst>
                <a:ext uri="{FF2B5EF4-FFF2-40B4-BE49-F238E27FC236}">
                  <a16:creationId xmlns:a16="http://schemas.microsoft.com/office/drawing/2014/main" id="{3042EE26-45D5-A147-9781-E241E24A63B6}"/>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mc:AlternateContent xmlns:mc="http://schemas.openxmlformats.org/markup-compatibility/2006" xmlns:a14="http://schemas.microsoft.com/office/drawing/2010/main">
        <mc:Choice Requires="a14">
          <p:sp>
            <p:nvSpPr>
              <p:cNvPr id="38" name="Text Box 38">
                <a:extLst>
                  <a:ext uri="{FF2B5EF4-FFF2-40B4-BE49-F238E27FC236}">
                    <a16:creationId xmlns:a16="http://schemas.microsoft.com/office/drawing/2014/main" id="{5978543B-DC4D-614A-AC21-3B0F004046C9}"/>
                  </a:ext>
                </a:extLst>
              </p:cNvPr>
              <p:cNvSpPr txBox="1">
                <a:spLocks noChangeArrowheads="1"/>
              </p:cNvSpPr>
              <p:nvPr/>
            </p:nvSpPr>
            <p:spPr bwMode="auto">
              <a:xfrm>
                <a:off x="7094584" y="4737207"/>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b>
                        <m:sSubPr>
                          <m:ctrlPr>
                            <a:rPr lang="en-GB" altLang="en-US" sz="1800" b="0" i="1" dirty="0" smtClean="0">
                              <a:latin typeface="Cambria Math" panose="02040503050406030204" pitchFamily="18" charset="0"/>
                            </a:rPr>
                          </m:ctrlPr>
                        </m:sSubPr>
                        <m:e>
                          <m:r>
                            <a:rPr lang="en-GB" altLang="en-US" sz="1800" b="0" i="1" dirty="0" smtClean="0">
                              <a:latin typeface="Cambria Math" panose="02040503050406030204" pitchFamily="18" charset="0"/>
                            </a:rPr>
                            <m:t>𝑏</m:t>
                          </m:r>
                        </m:e>
                        <m:sub>
                          <m:r>
                            <a:rPr lang="en-GB" altLang="en-US" sz="1800" b="0" i="1" dirty="0" smtClean="0">
                              <a:latin typeface="Cambria Math" panose="02040503050406030204" pitchFamily="18" charset="0"/>
                            </a:rPr>
                            <m:t>1</m:t>
                          </m:r>
                        </m:sub>
                      </m:sSub>
                    </m:oMath>
                  </m:oMathPara>
                </a14:m>
                <a:endParaRPr lang="en-GB" altLang="en-US" sz="1800" dirty="0"/>
              </a:p>
            </p:txBody>
          </p:sp>
        </mc:Choice>
        <mc:Fallback xmlns="">
          <p:sp>
            <p:nvSpPr>
              <p:cNvPr id="38" name="Text Box 38">
                <a:extLst>
                  <a:ext uri="{FF2B5EF4-FFF2-40B4-BE49-F238E27FC236}">
                    <a16:creationId xmlns:a16="http://schemas.microsoft.com/office/drawing/2014/main" id="{5978543B-DC4D-614A-AC21-3B0F004046C9}"/>
                  </a:ext>
                </a:extLst>
              </p:cNvPr>
              <p:cNvSpPr txBox="1">
                <a:spLocks noRot="1" noChangeAspect="1" noMove="1" noResize="1" noEditPoints="1" noAdjustHandles="1" noChangeArrowheads="1" noChangeShapeType="1" noTextEdit="1"/>
              </p:cNvSpPr>
              <p:nvPr/>
            </p:nvSpPr>
            <p:spPr bwMode="auto">
              <a:xfrm>
                <a:off x="7094584" y="4737207"/>
                <a:ext cx="649287" cy="366712"/>
              </a:xfrm>
              <a:prstGeom prst="rect">
                <a:avLst/>
              </a:prstGeom>
              <a:blipFill>
                <a:blip r:embed="rId9"/>
                <a:stretch>
                  <a:fillRect b="-3333"/>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9" name="Line 24">
            <a:extLst>
              <a:ext uri="{FF2B5EF4-FFF2-40B4-BE49-F238E27FC236}">
                <a16:creationId xmlns:a16="http://schemas.microsoft.com/office/drawing/2014/main" id="{B9F2B428-6F94-344D-9F2E-E28959C5C9A7}"/>
              </a:ext>
            </a:extLst>
          </p:cNvPr>
          <p:cNvSpPr>
            <a:spLocks noChangeShapeType="1"/>
          </p:cNvSpPr>
          <p:nvPr/>
        </p:nvSpPr>
        <p:spPr bwMode="auto">
          <a:xfrm>
            <a:off x="10410064" y="5103918"/>
            <a:ext cx="13960" cy="9205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9">
            <a:extLst>
              <a:ext uri="{FF2B5EF4-FFF2-40B4-BE49-F238E27FC236}">
                <a16:creationId xmlns:a16="http://schemas.microsoft.com/office/drawing/2014/main" id="{B8ECE26D-C9BC-1C41-9D6D-2DD7FCA48AC9}"/>
              </a:ext>
            </a:extLst>
          </p:cNvPr>
          <p:cNvSpPr>
            <a:spLocks noChangeShapeType="1"/>
          </p:cNvSpPr>
          <p:nvPr/>
        </p:nvSpPr>
        <p:spPr bwMode="auto">
          <a:xfrm flipH="1" flipV="1">
            <a:off x="7896952" y="5183229"/>
            <a:ext cx="0" cy="7510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41" name="Text Box 38">
                <a:extLst>
                  <a:ext uri="{FF2B5EF4-FFF2-40B4-BE49-F238E27FC236}">
                    <a16:creationId xmlns:a16="http://schemas.microsoft.com/office/drawing/2014/main" id="{B0E54737-4E56-E540-9928-771F33D3E463}"/>
                  </a:ext>
                </a:extLst>
              </p:cNvPr>
              <p:cNvSpPr txBox="1">
                <a:spLocks noChangeArrowheads="1"/>
              </p:cNvSpPr>
              <p:nvPr/>
            </p:nvSpPr>
            <p:spPr bwMode="auto">
              <a:xfrm>
                <a:off x="10395991" y="3110520"/>
                <a:ext cx="1139934" cy="36933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m:t>
                      </m:r>
                      <m:sSub>
                        <m:sSubPr>
                          <m:ctrlPr>
                            <a:rPr lang="en-GB" altLang="en-US" sz="1800" b="0" i="1" dirty="0" smtClean="0">
                              <a:latin typeface="Cambria Math" panose="02040503050406030204" pitchFamily="18" charset="0"/>
                            </a:rPr>
                          </m:ctrlPr>
                        </m:sSubPr>
                        <m:e>
                          <m:r>
                            <a:rPr lang="en-GB" altLang="en-US" sz="1800" i="1" dirty="0" smtClean="0">
                              <a:latin typeface="Cambria Math" panose="02040503050406030204" pitchFamily="18" charset="0"/>
                            </a:rPr>
                            <m:t>𝑎</m:t>
                          </m:r>
                        </m:e>
                        <m:sub>
                          <m:r>
                            <a:rPr lang="en-GB" altLang="en-US" sz="1800" b="0" i="1" dirty="0" smtClean="0">
                              <a:latin typeface="Cambria Math" panose="02040503050406030204" pitchFamily="18" charset="0"/>
                            </a:rPr>
                            <m:t>0</m:t>
                          </m:r>
                        </m:sub>
                      </m:sSub>
                      <m:r>
                        <a:rPr lang="en-GB" altLang="en-US" sz="1800" b="0" i="1" dirty="0" smtClean="0">
                          <a:latin typeface="Cambria Math" panose="02040503050406030204" pitchFamily="18" charset="0"/>
                        </a:rPr>
                        <m:t>=1</m:t>
                      </m:r>
                    </m:oMath>
                  </m:oMathPara>
                </a14:m>
                <a:endParaRPr lang="en-GB" altLang="en-US" sz="1800" dirty="0"/>
              </a:p>
            </p:txBody>
          </p:sp>
        </mc:Choice>
        <mc:Fallback xmlns="">
          <p:sp>
            <p:nvSpPr>
              <p:cNvPr id="41" name="Text Box 38">
                <a:extLst>
                  <a:ext uri="{FF2B5EF4-FFF2-40B4-BE49-F238E27FC236}">
                    <a16:creationId xmlns:a16="http://schemas.microsoft.com/office/drawing/2014/main" id="{B0E54737-4E56-E540-9928-771F33D3E463}"/>
                  </a:ext>
                </a:extLst>
              </p:cNvPr>
              <p:cNvSpPr txBox="1">
                <a:spLocks noRot="1" noChangeAspect="1" noMove="1" noResize="1" noEditPoints="1" noAdjustHandles="1" noChangeArrowheads="1" noChangeShapeType="1" noTextEdit="1"/>
              </p:cNvSpPr>
              <p:nvPr/>
            </p:nvSpPr>
            <p:spPr bwMode="auto">
              <a:xfrm>
                <a:off x="10395991" y="3110520"/>
                <a:ext cx="1139934" cy="369332"/>
              </a:xfrm>
              <a:prstGeom prst="rect">
                <a:avLst/>
              </a:prstGeom>
              <a:blipFill>
                <a:blip r:embed="rId10"/>
                <a:stretch>
                  <a:fillRect/>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3" name="TextBox 42">
            <a:extLst>
              <a:ext uri="{FF2B5EF4-FFF2-40B4-BE49-F238E27FC236}">
                <a16:creationId xmlns:a16="http://schemas.microsoft.com/office/drawing/2014/main" id="{5B5A829E-586E-734E-BBFA-8D2B613CB4A0}"/>
              </a:ext>
            </a:extLst>
          </p:cNvPr>
          <p:cNvSpPr txBox="1"/>
          <p:nvPr/>
        </p:nvSpPr>
        <p:spPr>
          <a:xfrm>
            <a:off x="5393167" y="3341110"/>
            <a:ext cx="65" cy="276999"/>
          </a:xfrm>
          <a:prstGeom prst="rect">
            <a:avLst/>
          </a:prstGeom>
          <a:noFill/>
        </p:spPr>
        <p:txBody>
          <a:bodyPr wrap="none" lIns="0" tIns="0" rIns="0" bIns="0" rtlCol="0">
            <a:spAutoFit/>
          </a:bodyPr>
          <a:lstStyle/>
          <a:p>
            <a:endParaRPr lang="en-US" dirty="0"/>
          </a:p>
        </p:txBody>
      </p:sp>
      <p:sp>
        <p:nvSpPr>
          <p:cNvPr id="44" name="TextBox 43">
            <a:extLst>
              <a:ext uri="{FF2B5EF4-FFF2-40B4-BE49-F238E27FC236}">
                <a16:creationId xmlns:a16="http://schemas.microsoft.com/office/drawing/2014/main" id="{2AC589E0-FFBF-EB46-8918-33916E7C90C4}"/>
              </a:ext>
            </a:extLst>
          </p:cNvPr>
          <p:cNvSpPr txBox="1"/>
          <p:nvPr/>
        </p:nvSpPr>
        <p:spPr>
          <a:xfrm>
            <a:off x="4878407" y="3336649"/>
            <a:ext cx="184731" cy="369332"/>
          </a:xfrm>
          <a:prstGeom prst="rect">
            <a:avLst/>
          </a:prstGeom>
          <a:noFill/>
        </p:spPr>
        <p:txBody>
          <a:bodyPr wrap="none" rtlCol="0">
            <a:spAutoFit/>
          </a:bodyPr>
          <a:lstStyle/>
          <a:p>
            <a:endParaRPr lang="en-US" dirty="0"/>
          </a:p>
        </p:txBody>
      </p:sp>
      <p:sp>
        <p:nvSpPr>
          <p:cNvPr id="45" name="Line 6">
            <a:extLst>
              <a:ext uri="{FF2B5EF4-FFF2-40B4-BE49-F238E27FC236}">
                <a16:creationId xmlns:a16="http://schemas.microsoft.com/office/drawing/2014/main" id="{CF296C94-2E51-1849-A158-B229377DA2E5}"/>
              </a:ext>
            </a:extLst>
          </p:cNvPr>
          <p:cNvSpPr>
            <a:spLocks noChangeShapeType="1"/>
          </p:cNvSpPr>
          <p:nvPr/>
        </p:nvSpPr>
        <p:spPr bwMode="auto">
          <a:xfrm flipV="1">
            <a:off x="5251752" y="4016930"/>
            <a:ext cx="1107105" cy="81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Oval 45">
            <a:extLst>
              <a:ext uri="{FF2B5EF4-FFF2-40B4-BE49-F238E27FC236}">
                <a16:creationId xmlns:a16="http://schemas.microsoft.com/office/drawing/2014/main" id="{7295F946-A831-294F-A9D3-8BDE52F1B6C9}"/>
              </a:ext>
            </a:extLst>
          </p:cNvPr>
          <p:cNvSpPr>
            <a:spLocks noChangeArrowheads="1"/>
          </p:cNvSpPr>
          <p:nvPr/>
        </p:nvSpPr>
        <p:spPr bwMode="auto">
          <a:xfrm>
            <a:off x="4989530" y="2038359"/>
            <a:ext cx="471488" cy="4587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p:sp>
        <p:nvSpPr>
          <p:cNvPr id="47" name="Line 16">
            <a:extLst>
              <a:ext uri="{FF2B5EF4-FFF2-40B4-BE49-F238E27FC236}">
                <a16:creationId xmlns:a16="http://schemas.microsoft.com/office/drawing/2014/main" id="{2D041377-ED80-3444-86C5-5CBB8AF70FB4}"/>
              </a:ext>
            </a:extLst>
          </p:cNvPr>
          <p:cNvSpPr>
            <a:spLocks noChangeShapeType="1"/>
          </p:cNvSpPr>
          <p:nvPr/>
        </p:nvSpPr>
        <p:spPr bwMode="auto">
          <a:xfrm>
            <a:off x="1963311" y="2258748"/>
            <a:ext cx="60834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48" name="Text Box 18">
                <a:extLst>
                  <a:ext uri="{FF2B5EF4-FFF2-40B4-BE49-F238E27FC236}">
                    <a16:creationId xmlns:a16="http://schemas.microsoft.com/office/drawing/2014/main" id="{9404CBCE-C108-0941-965A-26051C94983A}"/>
                  </a:ext>
                </a:extLst>
              </p:cNvPr>
              <p:cNvSpPr txBox="1">
                <a:spLocks noChangeArrowheads="1"/>
              </p:cNvSpPr>
              <p:nvPr/>
            </p:nvSpPr>
            <p:spPr bwMode="auto">
              <a:xfrm>
                <a:off x="6387125" y="3792853"/>
                <a:ext cx="649288" cy="369332"/>
              </a:xfrm>
              <a:prstGeom prst="rect">
                <a:avLst/>
              </a:prstGeom>
              <a:solidFill>
                <a:schemeClr val="bg1"/>
              </a:solidFill>
              <a:ln w="254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p>
                        <m:sSupPr>
                          <m:ctrlPr>
                            <a:rPr lang="en-GB" altLang="en-US" sz="1800" b="0" i="1" dirty="0" smtClean="0">
                              <a:latin typeface="Cambria Math" panose="02040503050406030204" pitchFamily="18" charset="0"/>
                            </a:rPr>
                          </m:ctrlPr>
                        </m:sSupPr>
                        <m:e>
                          <m:r>
                            <a:rPr lang="en-GB" altLang="en-US" sz="1800" b="0" i="1" dirty="0" smtClean="0">
                              <a:latin typeface="Cambria Math" panose="02040503050406030204" pitchFamily="18" charset="0"/>
                            </a:rPr>
                            <m:t>𝑧</m:t>
                          </m:r>
                        </m:e>
                        <m:sup>
                          <m:r>
                            <a:rPr lang="en-GB" altLang="en-US" sz="1800" b="0" i="1" dirty="0" smtClean="0">
                              <a:latin typeface="Cambria Math" panose="02040503050406030204" pitchFamily="18" charset="0"/>
                            </a:rPr>
                            <m:t>−1</m:t>
                          </m:r>
                        </m:sup>
                      </m:sSup>
                    </m:oMath>
                  </m:oMathPara>
                </a14:m>
                <a:endParaRPr lang="en-GB" altLang="en-US" sz="1800" dirty="0"/>
              </a:p>
            </p:txBody>
          </p:sp>
        </mc:Choice>
        <mc:Fallback xmlns="">
          <p:sp>
            <p:nvSpPr>
              <p:cNvPr id="48" name="Text Box 18">
                <a:extLst>
                  <a:ext uri="{FF2B5EF4-FFF2-40B4-BE49-F238E27FC236}">
                    <a16:creationId xmlns:a16="http://schemas.microsoft.com/office/drawing/2014/main" id="{9404CBCE-C108-0941-965A-26051C94983A}"/>
                  </a:ext>
                </a:extLst>
              </p:cNvPr>
              <p:cNvSpPr txBox="1">
                <a:spLocks noRot="1" noChangeAspect="1" noMove="1" noResize="1" noEditPoints="1" noAdjustHandles="1" noChangeArrowheads="1" noChangeShapeType="1" noTextEdit="1"/>
              </p:cNvSpPr>
              <p:nvPr/>
            </p:nvSpPr>
            <p:spPr bwMode="auto">
              <a:xfrm>
                <a:off x="6387125" y="3792853"/>
                <a:ext cx="649288" cy="369332"/>
              </a:xfrm>
              <a:prstGeom prst="rect">
                <a:avLst/>
              </a:prstGeom>
              <a:blipFill>
                <a:blip r:embed="rId11"/>
                <a:stretch>
                  <a:fillRect/>
                </a:stretch>
              </a:blip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9" name="Line 24">
            <a:extLst>
              <a:ext uri="{FF2B5EF4-FFF2-40B4-BE49-F238E27FC236}">
                <a16:creationId xmlns:a16="http://schemas.microsoft.com/office/drawing/2014/main" id="{DF128087-AAAA-3A43-8E28-7E55857BB5AA}"/>
              </a:ext>
            </a:extLst>
          </p:cNvPr>
          <p:cNvSpPr>
            <a:spLocks noChangeShapeType="1"/>
          </p:cNvSpPr>
          <p:nvPr/>
        </p:nvSpPr>
        <p:spPr bwMode="auto">
          <a:xfrm flipH="1" flipV="1">
            <a:off x="5236490" y="3565389"/>
            <a:ext cx="0" cy="4446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26">
            <a:extLst>
              <a:ext uri="{FF2B5EF4-FFF2-40B4-BE49-F238E27FC236}">
                <a16:creationId xmlns:a16="http://schemas.microsoft.com/office/drawing/2014/main" id="{D1CF6BDE-0613-364E-84FB-A59A66BFA049}"/>
              </a:ext>
            </a:extLst>
          </p:cNvPr>
          <p:cNvSpPr>
            <a:spLocks noChangeShapeType="1"/>
          </p:cNvSpPr>
          <p:nvPr/>
        </p:nvSpPr>
        <p:spPr bwMode="auto">
          <a:xfrm flipH="1" flipV="1">
            <a:off x="5236490" y="2482060"/>
            <a:ext cx="2" cy="690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1" name="Group 50">
            <a:extLst>
              <a:ext uri="{FF2B5EF4-FFF2-40B4-BE49-F238E27FC236}">
                <a16:creationId xmlns:a16="http://schemas.microsoft.com/office/drawing/2014/main" id="{5D6BBA69-989A-8543-9AE9-7C51E8EE35AB}"/>
              </a:ext>
            </a:extLst>
          </p:cNvPr>
          <p:cNvGrpSpPr/>
          <p:nvPr/>
        </p:nvGrpSpPr>
        <p:grpSpPr>
          <a:xfrm>
            <a:off x="5017393" y="3111990"/>
            <a:ext cx="447675" cy="553998"/>
            <a:chOff x="5099686" y="5317671"/>
            <a:chExt cx="447675" cy="553998"/>
          </a:xfrm>
        </p:grpSpPr>
        <p:sp>
          <p:nvSpPr>
            <p:cNvPr id="52" name="Oval 10">
              <a:extLst>
                <a:ext uri="{FF2B5EF4-FFF2-40B4-BE49-F238E27FC236}">
                  <a16:creationId xmlns:a16="http://schemas.microsoft.com/office/drawing/2014/main" id="{CE3335A1-0CE0-8142-98B8-D90A712F5A88}"/>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3" name="Text Box 31">
              <a:extLst>
                <a:ext uri="{FF2B5EF4-FFF2-40B4-BE49-F238E27FC236}">
                  <a16:creationId xmlns:a16="http://schemas.microsoft.com/office/drawing/2014/main" id="{0E6B8CF2-7DDB-634D-96C4-39CC53F20C8F}"/>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p:sp>
        <p:nvSpPr>
          <p:cNvPr id="54" name="Text Box 34">
            <a:extLst>
              <a:ext uri="{FF2B5EF4-FFF2-40B4-BE49-F238E27FC236}">
                <a16:creationId xmlns:a16="http://schemas.microsoft.com/office/drawing/2014/main" id="{39916F10-9341-B047-99E1-D4E5578EF3E7}"/>
              </a:ext>
            </a:extLst>
          </p:cNvPr>
          <p:cNvSpPr txBox="1">
            <a:spLocks noChangeArrowheads="1"/>
          </p:cNvSpPr>
          <p:nvPr/>
        </p:nvSpPr>
        <p:spPr bwMode="auto">
          <a:xfrm>
            <a:off x="5000745" y="1925122"/>
            <a:ext cx="4714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4000" dirty="0"/>
              <a:t>+</a:t>
            </a:r>
          </a:p>
        </p:txBody>
      </p:sp>
      <mc:AlternateContent xmlns:mc="http://schemas.openxmlformats.org/markup-compatibility/2006" xmlns:a14="http://schemas.microsoft.com/office/drawing/2010/main">
        <mc:Choice Requires="a14">
          <p:sp>
            <p:nvSpPr>
              <p:cNvPr id="55" name="Text Box 38">
                <a:extLst>
                  <a:ext uri="{FF2B5EF4-FFF2-40B4-BE49-F238E27FC236}">
                    <a16:creationId xmlns:a16="http://schemas.microsoft.com/office/drawing/2014/main" id="{782B7E77-9B40-EA4C-99B0-C4AA245D771A}"/>
                  </a:ext>
                </a:extLst>
              </p:cNvPr>
              <p:cNvSpPr txBox="1">
                <a:spLocks noChangeArrowheads="1"/>
              </p:cNvSpPr>
              <p:nvPr/>
            </p:nvSpPr>
            <p:spPr bwMode="auto">
              <a:xfrm>
                <a:off x="4362418" y="3148219"/>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𝑎</m:t>
                      </m:r>
                      <m:r>
                        <a:rPr lang="en-GB" altLang="en-US" sz="1800" b="0" i="1" baseline="-25000" dirty="0" smtClean="0">
                          <a:latin typeface="Cambria Math" panose="02040503050406030204" pitchFamily="18" charset="0"/>
                        </a:rPr>
                        <m:t>2</m:t>
                      </m:r>
                    </m:oMath>
                  </m:oMathPara>
                </a14:m>
                <a:endParaRPr lang="en-GB" altLang="en-US" sz="1800" dirty="0"/>
              </a:p>
            </p:txBody>
          </p:sp>
        </mc:Choice>
        <mc:Fallback xmlns="">
          <p:sp>
            <p:nvSpPr>
              <p:cNvPr id="55" name="Text Box 38">
                <a:extLst>
                  <a:ext uri="{FF2B5EF4-FFF2-40B4-BE49-F238E27FC236}">
                    <a16:creationId xmlns:a16="http://schemas.microsoft.com/office/drawing/2014/main" id="{782B7E77-9B40-EA4C-99B0-C4AA245D771A}"/>
                  </a:ext>
                </a:extLst>
              </p:cNvPr>
              <p:cNvSpPr txBox="1">
                <a:spLocks noRot="1" noChangeAspect="1" noMove="1" noResize="1" noEditPoints="1" noAdjustHandles="1" noChangeArrowheads="1" noChangeShapeType="1" noTextEdit="1"/>
              </p:cNvSpPr>
              <p:nvPr/>
            </p:nvSpPr>
            <p:spPr bwMode="auto">
              <a:xfrm>
                <a:off x="4362418" y="3148219"/>
                <a:ext cx="649287" cy="366712"/>
              </a:xfrm>
              <a:prstGeom prst="rect">
                <a:avLst/>
              </a:prstGeom>
              <a:blipFill>
                <a:blip r:embed="rId12"/>
                <a:stretch>
                  <a:fillRect/>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6" name="Line 24">
            <a:extLst>
              <a:ext uri="{FF2B5EF4-FFF2-40B4-BE49-F238E27FC236}">
                <a16:creationId xmlns:a16="http://schemas.microsoft.com/office/drawing/2014/main" id="{32D57A08-8B10-B04B-A46E-8838FEC60DFC}"/>
              </a:ext>
            </a:extLst>
          </p:cNvPr>
          <p:cNvSpPr>
            <a:spLocks noChangeShapeType="1"/>
          </p:cNvSpPr>
          <p:nvPr/>
        </p:nvSpPr>
        <p:spPr bwMode="auto">
          <a:xfrm flipH="1">
            <a:off x="5244323" y="3927063"/>
            <a:ext cx="0" cy="76692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57" name="Text Box 35">
                <a:extLst>
                  <a:ext uri="{FF2B5EF4-FFF2-40B4-BE49-F238E27FC236}">
                    <a16:creationId xmlns:a16="http://schemas.microsoft.com/office/drawing/2014/main" id="{8D868FA7-30AF-C347-BEA5-3AF7B2EF2AC0}"/>
                  </a:ext>
                </a:extLst>
              </p:cNvPr>
              <p:cNvSpPr txBox="1">
                <a:spLocks noChangeArrowheads="1"/>
              </p:cNvSpPr>
              <p:nvPr/>
            </p:nvSpPr>
            <p:spPr bwMode="auto">
              <a:xfrm>
                <a:off x="5461940" y="4194084"/>
                <a:ext cx="1095441" cy="36933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b="0" i="1" dirty="0" smtClean="0">
                          <a:latin typeface="Cambria Math" panose="02040503050406030204" pitchFamily="18" charset="0"/>
                        </a:rPr>
                        <m:t>𝑤</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b="0" i="1" dirty="0" smtClean="0">
                          <a:latin typeface="Cambria Math" panose="02040503050406030204" pitchFamily="18" charset="0"/>
                        </a:rPr>
                        <m:t>−2]</m:t>
                      </m:r>
                    </m:oMath>
                  </m:oMathPara>
                </a14:m>
                <a:endParaRPr lang="en-GB" altLang="en-US" sz="1800" dirty="0"/>
              </a:p>
            </p:txBody>
          </p:sp>
        </mc:Choice>
        <mc:Fallback xmlns="">
          <p:sp>
            <p:nvSpPr>
              <p:cNvPr id="57" name="Text Box 35">
                <a:extLst>
                  <a:ext uri="{FF2B5EF4-FFF2-40B4-BE49-F238E27FC236}">
                    <a16:creationId xmlns:a16="http://schemas.microsoft.com/office/drawing/2014/main" id="{8D868FA7-30AF-C347-BEA5-3AF7B2EF2AC0}"/>
                  </a:ext>
                </a:extLst>
              </p:cNvPr>
              <p:cNvSpPr txBox="1">
                <a:spLocks noRot="1" noChangeAspect="1" noMove="1" noResize="1" noEditPoints="1" noAdjustHandles="1" noChangeArrowheads="1" noChangeShapeType="1" noTextEdit="1"/>
              </p:cNvSpPr>
              <p:nvPr/>
            </p:nvSpPr>
            <p:spPr bwMode="auto">
              <a:xfrm>
                <a:off x="5461940" y="4194084"/>
                <a:ext cx="1095441" cy="369332"/>
              </a:xfrm>
              <a:prstGeom prst="rect">
                <a:avLst/>
              </a:prstGeom>
              <a:blipFill>
                <a:blip r:embed="rId13"/>
                <a:stretch>
                  <a:fillRect b="-16667"/>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8" name="Line 9">
            <a:extLst>
              <a:ext uri="{FF2B5EF4-FFF2-40B4-BE49-F238E27FC236}">
                <a16:creationId xmlns:a16="http://schemas.microsoft.com/office/drawing/2014/main" id="{D1E0FFE8-97C9-C444-9EF2-B2E3C4333974}"/>
              </a:ext>
            </a:extLst>
          </p:cNvPr>
          <p:cNvSpPr>
            <a:spLocks noChangeShapeType="1"/>
          </p:cNvSpPr>
          <p:nvPr/>
        </p:nvSpPr>
        <p:spPr bwMode="auto">
          <a:xfrm flipV="1">
            <a:off x="7045043" y="3992118"/>
            <a:ext cx="836315" cy="284"/>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9" name="Group 58">
            <a:extLst>
              <a:ext uri="{FF2B5EF4-FFF2-40B4-BE49-F238E27FC236}">
                <a16:creationId xmlns:a16="http://schemas.microsoft.com/office/drawing/2014/main" id="{362B7767-CE2F-B849-A3C4-58288B27011E}"/>
              </a:ext>
            </a:extLst>
          </p:cNvPr>
          <p:cNvGrpSpPr/>
          <p:nvPr/>
        </p:nvGrpSpPr>
        <p:grpSpPr>
          <a:xfrm>
            <a:off x="5017393" y="4653945"/>
            <a:ext cx="447675" cy="553998"/>
            <a:chOff x="5099686" y="5317671"/>
            <a:chExt cx="447675" cy="553998"/>
          </a:xfrm>
        </p:grpSpPr>
        <p:sp>
          <p:nvSpPr>
            <p:cNvPr id="60" name="Oval 10">
              <a:extLst>
                <a:ext uri="{FF2B5EF4-FFF2-40B4-BE49-F238E27FC236}">
                  <a16:creationId xmlns:a16="http://schemas.microsoft.com/office/drawing/2014/main" id="{206B31CD-4280-D541-9DD1-EB14228DC1CE}"/>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1" name="Text Box 31">
              <a:extLst>
                <a:ext uri="{FF2B5EF4-FFF2-40B4-BE49-F238E27FC236}">
                  <a16:creationId xmlns:a16="http://schemas.microsoft.com/office/drawing/2014/main" id="{598E64A0-F115-3D47-A91B-B5E2BE433315}"/>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mc:AlternateContent xmlns:mc="http://schemas.openxmlformats.org/markup-compatibility/2006" xmlns:a14="http://schemas.microsoft.com/office/drawing/2010/main">
        <mc:Choice Requires="a14">
          <p:sp>
            <p:nvSpPr>
              <p:cNvPr id="62" name="Text Box 38">
                <a:extLst>
                  <a:ext uri="{FF2B5EF4-FFF2-40B4-BE49-F238E27FC236}">
                    <a16:creationId xmlns:a16="http://schemas.microsoft.com/office/drawing/2014/main" id="{D14733E2-CB03-1040-B930-20D520C7E3BB}"/>
                  </a:ext>
                </a:extLst>
              </p:cNvPr>
              <p:cNvSpPr txBox="1">
                <a:spLocks noChangeArrowheads="1"/>
              </p:cNvSpPr>
              <p:nvPr/>
            </p:nvSpPr>
            <p:spPr bwMode="auto">
              <a:xfrm>
                <a:off x="4441955" y="4695270"/>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b>
                        <m:sSubPr>
                          <m:ctrlPr>
                            <a:rPr lang="en-GB" altLang="en-US" sz="1800" b="0" i="1" dirty="0" smtClean="0">
                              <a:latin typeface="Cambria Math" panose="02040503050406030204" pitchFamily="18" charset="0"/>
                            </a:rPr>
                          </m:ctrlPr>
                        </m:sSubPr>
                        <m:e>
                          <m:r>
                            <a:rPr lang="en-GB" altLang="en-US" sz="1800" b="0" i="1" dirty="0" smtClean="0">
                              <a:latin typeface="Cambria Math" panose="02040503050406030204" pitchFamily="18" charset="0"/>
                            </a:rPr>
                            <m:t>𝑏</m:t>
                          </m:r>
                        </m:e>
                        <m:sub>
                          <m:r>
                            <a:rPr lang="en-GB" altLang="en-US" sz="1800" b="0" i="1" dirty="0" smtClean="0">
                              <a:latin typeface="Cambria Math" panose="02040503050406030204" pitchFamily="18" charset="0"/>
                            </a:rPr>
                            <m:t>2</m:t>
                          </m:r>
                        </m:sub>
                      </m:sSub>
                    </m:oMath>
                  </m:oMathPara>
                </a14:m>
                <a:endParaRPr lang="en-GB" altLang="en-US" sz="1800" dirty="0"/>
              </a:p>
            </p:txBody>
          </p:sp>
        </mc:Choice>
        <mc:Fallback xmlns="">
          <p:sp>
            <p:nvSpPr>
              <p:cNvPr id="62" name="Text Box 38">
                <a:extLst>
                  <a:ext uri="{FF2B5EF4-FFF2-40B4-BE49-F238E27FC236}">
                    <a16:creationId xmlns:a16="http://schemas.microsoft.com/office/drawing/2014/main" id="{D14733E2-CB03-1040-B930-20D520C7E3BB}"/>
                  </a:ext>
                </a:extLst>
              </p:cNvPr>
              <p:cNvSpPr txBox="1">
                <a:spLocks noRot="1" noChangeAspect="1" noMove="1" noResize="1" noEditPoints="1" noAdjustHandles="1" noChangeArrowheads="1" noChangeShapeType="1" noTextEdit="1"/>
              </p:cNvSpPr>
              <p:nvPr/>
            </p:nvSpPr>
            <p:spPr bwMode="auto">
              <a:xfrm>
                <a:off x="4441955" y="4695270"/>
                <a:ext cx="649287" cy="366712"/>
              </a:xfrm>
              <a:prstGeom prst="rect">
                <a:avLst/>
              </a:prstGeom>
              <a:blipFill>
                <a:blip r:embed="rId14"/>
                <a:stretch>
                  <a:fillRect b="-3333"/>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3" name="Line 9">
            <a:extLst>
              <a:ext uri="{FF2B5EF4-FFF2-40B4-BE49-F238E27FC236}">
                <a16:creationId xmlns:a16="http://schemas.microsoft.com/office/drawing/2014/main" id="{0E16C0EB-8161-634B-BFE6-C110478B3895}"/>
              </a:ext>
            </a:extLst>
          </p:cNvPr>
          <p:cNvSpPr>
            <a:spLocks noChangeShapeType="1"/>
          </p:cNvSpPr>
          <p:nvPr/>
        </p:nvSpPr>
        <p:spPr bwMode="auto">
          <a:xfrm flipH="1" flipV="1">
            <a:off x="5241261" y="5099862"/>
            <a:ext cx="17125" cy="9071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Text Box 34">
            <a:extLst>
              <a:ext uri="{FF2B5EF4-FFF2-40B4-BE49-F238E27FC236}">
                <a16:creationId xmlns:a16="http://schemas.microsoft.com/office/drawing/2014/main" id="{F9A1DB6A-9160-1042-994D-00655A15A8C4}"/>
              </a:ext>
            </a:extLst>
          </p:cNvPr>
          <p:cNvSpPr txBox="1">
            <a:spLocks noChangeArrowheads="1"/>
          </p:cNvSpPr>
          <p:nvPr/>
        </p:nvSpPr>
        <p:spPr bwMode="auto">
          <a:xfrm>
            <a:off x="10154736" y="5903477"/>
            <a:ext cx="4714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None/>
            </a:pPr>
            <a:r>
              <a:rPr lang="en-GB" altLang="en-US" sz="4000" dirty="0"/>
              <a:t>+</a:t>
            </a:r>
          </a:p>
        </p:txBody>
      </p:sp>
      <p:sp>
        <p:nvSpPr>
          <p:cNvPr id="65" name="Line 9">
            <a:extLst>
              <a:ext uri="{FF2B5EF4-FFF2-40B4-BE49-F238E27FC236}">
                <a16:creationId xmlns:a16="http://schemas.microsoft.com/office/drawing/2014/main" id="{22D212B6-A8CF-4543-B9C2-5A01DAA4CEB2}"/>
              </a:ext>
            </a:extLst>
          </p:cNvPr>
          <p:cNvSpPr>
            <a:spLocks noChangeShapeType="1"/>
          </p:cNvSpPr>
          <p:nvPr/>
        </p:nvSpPr>
        <p:spPr bwMode="auto">
          <a:xfrm flipH="1" flipV="1">
            <a:off x="5511259" y="6265027"/>
            <a:ext cx="2127019" cy="15443"/>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Oval 66">
            <a:extLst>
              <a:ext uri="{FF2B5EF4-FFF2-40B4-BE49-F238E27FC236}">
                <a16:creationId xmlns:a16="http://schemas.microsoft.com/office/drawing/2014/main" id="{EC0459D4-B9B7-E445-89AB-FC237A42DD09}"/>
              </a:ext>
            </a:extLst>
          </p:cNvPr>
          <p:cNvSpPr>
            <a:spLocks noChangeArrowheads="1"/>
          </p:cNvSpPr>
          <p:nvPr/>
        </p:nvSpPr>
        <p:spPr bwMode="auto">
          <a:xfrm>
            <a:off x="7660215" y="5982312"/>
            <a:ext cx="471488" cy="50254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p:sp>
        <p:nvSpPr>
          <p:cNvPr id="69" name="Text Box 34">
            <a:extLst>
              <a:ext uri="{FF2B5EF4-FFF2-40B4-BE49-F238E27FC236}">
                <a16:creationId xmlns:a16="http://schemas.microsoft.com/office/drawing/2014/main" id="{6D45BBB7-5914-6D45-A7EF-CC007F1A4166}"/>
              </a:ext>
            </a:extLst>
          </p:cNvPr>
          <p:cNvSpPr txBox="1">
            <a:spLocks noChangeArrowheads="1"/>
          </p:cNvSpPr>
          <p:nvPr/>
        </p:nvSpPr>
        <p:spPr bwMode="auto">
          <a:xfrm>
            <a:off x="7669661" y="5900512"/>
            <a:ext cx="38396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None/>
            </a:pPr>
            <a:r>
              <a:rPr lang="en-GB" altLang="en-US" sz="4000" dirty="0"/>
              <a:t>+</a:t>
            </a:r>
          </a:p>
        </p:txBody>
      </p:sp>
      <p:sp>
        <p:nvSpPr>
          <p:cNvPr id="70" name="Oval 69">
            <a:extLst>
              <a:ext uri="{FF2B5EF4-FFF2-40B4-BE49-F238E27FC236}">
                <a16:creationId xmlns:a16="http://schemas.microsoft.com/office/drawing/2014/main" id="{C24B7BB4-FCDD-9B48-93C8-58B26F86A2B9}"/>
              </a:ext>
            </a:extLst>
          </p:cNvPr>
          <p:cNvSpPr>
            <a:spLocks noChangeArrowheads="1"/>
          </p:cNvSpPr>
          <p:nvPr/>
        </p:nvSpPr>
        <p:spPr bwMode="auto">
          <a:xfrm>
            <a:off x="5030326" y="6002531"/>
            <a:ext cx="471488" cy="50254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p:sp>
        <p:nvSpPr>
          <p:cNvPr id="71" name="Text Box 34">
            <a:extLst>
              <a:ext uri="{FF2B5EF4-FFF2-40B4-BE49-F238E27FC236}">
                <a16:creationId xmlns:a16="http://schemas.microsoft.com/office/drawing/2014/main" id="{0EAA3FA2-3BC8-A74B-826F-EF2AE237EFC6}"/>
              </a:ext>
            </a:extLst>
          </p:cNvPr>
          <p:cNvSpPr txBox="1">
            <a:spLocks noChangeArrowheads="1"/>
          </p:cNvSpPr>
          <p:nvPr/>
        </p:nvSpPr>
        <p:spPr bwMode="auto">
          <a:xfrm>
            <a:off x="5044508" y="5906128"/>
            <a:ext cx="38396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None/>
            </a:pPr>
            <a:r>
              <a:rPr lang="en-GB" altLang="en-US" sz="4000" dirty="0"/>
              <a:t>+</a:t>
            </a:r>
          </a:p>
        </p:txBody>
      </p:sp>
      <mc:AlternateContent xmlns:mc="http://schemas.openxmlformats.org/markup-compatibility/2006" xmlns:a14="http://schemas.microsoft.com/office/drawing/2010/main">
        <mc:Choice Requires="a14">
          <p:sp>
            <p:nvSpPr>
              <p:cNvPr id="72" name="Text Box 38">
                <a:extLst>
                  <a:ext uri="{FF2B5EF4-FFF2-40B4-BE49-F238E27FC236}">
                    <a16:creationId xmlns:a16="http://schemas.microsoft.com/office/drawing/2014/main" id="{6EA7E54C-2851-F84C-87A9-B10E93345A32}"/>
                  </a:ext>
                </a:extLst>
              </p:cNvPr>
              <p:cNvSpPr txBox="1">
                <a:spLocks noChangeArrowheads="1"/>
              </p:cNvSpPr>
              <p:nvPr/>
            </p:nvSpPr>
            <p:spPr bwMode="auto">
              <a:xfrm>
                <a:off x="1449501" y="1859632"/>
                <a:ext cx="1139934" cy="36933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𝑥</m:t>
                      </m:r>
                      <m:r>
                        <a:rPr lang="en-GB" altLang="en-US" sz="1800" b="0" i="1" dirty="0" smtClean="0">
                          <a:latin typeface="Cambria Math" panose="02040503050406030204" pitchFamily="18" charset="0"/>
                        </a:rPr>
                        <m:t>[</m:t>
                      </m:r>
                      <m:r>
                        <a:rPr lang="en-GB" altLang="en-US" sz="1800" b="0" i="1" dirty="0" smtClean="0">
                          <a:latin typeface="Cambria Math" panose="02040503050406030204" pitchFamily="18" charset="0"/>
                        </a:rPr>
                        <m:t>𝑛</m:t>
                      </m:r>
                      <m:r>
                        <a:rPr lang="en-GB" altLang="en-US" sz="1800" b="0" i="1" dirty="0" smtClean="0">
                          <a:latin typeface="Cambria Math" panose="02040503050406030204" pitchFamily="18" charset="0"/>
                        </a:rPr>
                        <m:t>]</m:t>
                      </m:r>
                    </m:oMath>
                  </m:oMathPara>
                </a14:m>
                <a:endParaRPr lang="en-GB" altLang="en-US" sz="1800" dirty="0"/>
              </a:p>
            </p:txBody>
          </p:sp>
        </mc:Choice>
        <mc:Fallback xmlns="">
          <p:sp>
            <p:nvSpPr>
              <p:cNvPr id="72" name="Text Box 38">
                <a:extLst>
                  <a:ext uri="{FF2B5EF4-FFF2-40B4-BE49-F238E27FC236}">
                    <a16:creationId xmlns:a16="http://schemas.microsoft.com/office/drawing/2014/main" id="{6EA7E54C-2851-F84C-87A9-B10E93345A32}"/>
                  </a:ext>
                </a:extLst>
              </p:cNvPr>
              <p:cNvSpPr txBox="1">
                <a:spLocks noRot="1" noChangeAspect="1" noMove="1" noResize="1" noEditPoints="1" noAdjustHandles="1" noChangeArrowheads="1" noChangeShapeType="1" noTextEdit="1"/>
              </p:cNvSpPr>
              <p:nvPr/>
            </p:nvSpPr>
            <p:spPr bwMode="auto">
              <a:xfrm>
                <a:off x="1449501" y="1859632"/>
                <a:ext cx="1139934" cy="369332"/>
              </a:xfrm>
              <a:prstGeom prst="rect">
                <a:avLst/>
              </a:prstGeom>
              <a:blipFill>
                <a:blip r:embed="rId15"/>
                <a:stretch>
                  <a:fillRect b="-16667"/>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3" name="TextBox 72">
            <a:extLst>
              <a:ext uri="{FF2B5EF4-FFF2-40B4-BE49-F238E27FC236}">
                <a16:creationId xmlns:a16="http://schemas.microsoft.com/office/drawing/2014/main" id="{BB808D2F-19BB-6D47-A97C-EB4A5755A690}"/>
              </a:ext>
            </a:extLst>
          </p:cNvPr>
          <p:cNvSpPr txBox="1"/>
          <p:nvPr/>
        </p:nvSpPr>
        <p:spPr>
          <a:xfrm>
            <a:off x="2987562" y="3332696"/>
            <a:ext cx="65" cy="276999"/>
          </a:xfrm>
          <a:prstGeom prst="rect">
            <a:avLst/>
          </a:prstGeom>
          <a:noFill/>
        </p:spPr>
        <p:txBody>
          <a:bodyPr wrap="none" lIns="0" tIns="0" rIns="0" bIns="0" rtlCol="0">
            <a:spAutoFit/>
          </a:bodyPr>
          <a:lstStyle/>
          <a:p>
            <a:endParaRPr lang="en-US" dirty="0"/>
          </a:p>
        </p:txBody>
      </p:sp>
      <p:sp>
        <p:nvSpPr>
          <p:cNvPr id="74" name="TextBox 73">
            <a:extLst>
              <a:ext uri="{FF2B5EF4-FFF2-40B4-BE49-F238E27FC236}">
                <a16:creationId xmlns:a16="http://schemas.microsoft.com/office/drawing/2014/main" id="{32B23E04-B776-5747-813B-21F87F08A670}"/>
              </a:ext>
            </a:extLst>
          </p:cNvPr>
          <p:cNvSpPr txBox="1"/>
          <p:nvPr/>
        </p:nvSpPr>
        <p:spPr>
          <a:xfrm>
            <a:off x="2472802" y="3328235"/>
            <a:ext cx="184731" cy="369332"/>
          </a:xfrm>
          <a:prstGeom prst="rect">
            <a:avLst/>
          </a:prstGeom>
          <a:noFill/>
        </p:spPr>
        <p:txBody>
          <a:bodyPr wrap="none" rtlCol="0">
            <a:spAutoFit/>
          </a:bodyPr>
          <a:lstStyle/>
          <a:p>
            <a:endParaRPr lang="en-US" dirty="0"/>
          </a:p>
        </p:txBody>
      </p:sp>
      <p:sp>
        <p:nvSpPr>
          <p:cNvPr id="75" name="Line 6">
            <a:extLst>
              <a:ext uri="{FF2B5EF4-FFF2-40B4-BE49-F238E27FC236}">
                <a16:creationId xmlns:a16="http://schemas.microsoft.com/office/drawing/2014/main" id="{A16C2700-6286-7D4A-958C-1BEC02011578}"/>
              </a:ext>
            </a:extLst>
          </p:cNvPr>
          <p:cNvSpPr>
            <a:spLocks noChangeShapeType="1"/>
          </p:cNvSpPr>
          <p:nvPr/>
        </p:nvSpPr>
        <p:spPr bwMode="auto">
          <a:xfrm flipV="1">
            <a:off x="2846147" y="4008516"/>
            <a:ext cx="1107105" cy="81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 name="Oval 75">
            <a:extLst>
              <a:ext uri="{FF2B5EF4-FFF2-40B4-BE49-F238E27FC236}">
                <a16:creationId xmlns:a16="http://schemas.microsoft.com/office/drawing/2014/main" id="{380ADB63-53DF-E540-BC70-9CD0E94929D2}"/>
              </a:ext>
            </a:extLst>
          </p:cNvPr>
          <p:cNvSpPr>
            <a:spLocks noChangeArrowheads="1"/>
          </p:cNvSpPr>
          <p:nvPr/>
        </p:nvSpPr>
        <p:spPr bwMode="auto">
          <a:xfrm>
            <a:off x="2583925" y="2029945"/>
            <a:ext cx="471488" cy="4587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4000" dirty="0"/>
          </a:p>
        </p:txBody>
      </p:sp>
      <mc:AlternateContent xmlns:mc="http://schemas.openxmlformats.org/markup-compatibility/2006" xmlns:a14="http://schemas.microsoft.com/office/drawing/2010/main">
        <mc:Choice Requires="a14">
          <p:sp>
            <p:nvSpPr>
              <p:cNvPr id="77" name="Text Box 18">
                <a:extLst>
                  <a:ext uri="{FF2B5EF4-FFF2-40B4-BE49-F238E27FC236}">
                    <a16:creationId xmlns:a16="http://schemas.microsoft.com/office/drawing/2014/main" id="{BEC90E98-68E4-AB47-B9D4-D603B4820191}"/>
                  </a:ext>
                </a:extLst>
              </p:cNvPr>
              <p:cNvSpPr txBox="1">
                <a:spLocks noChangeArrowheads="1"/>
              </p:cNvSpPr>
              <p:nvPr/>
            </p:nvSpPr>
            <p:spPr bwMode="auto">
              <a:xfrm>
                <a:off x="3981520" y="3784439"/>
                <a:ext cx="649288" cy="369332"/>
              </a:xfrm>
              <a:prstGeom prst="rect">
                <a:avLst/>
              </a:prstGeom>
              <a:solidFill>
                <a:schemeClr val="bg1"/>
              </a:solidFill>
              <a:ln w="254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p>
                        <m:sSupPr>
                          <m:ctrlPr>
                            <a:rPr lang="en-GB" altLang="en-US" sz="1800" b="0" i="1" dirty="0" smtClean="0">
                              <a:latin typeface="Cambria Math" panose="02040503050406030204" pitchFamily="18" charset="0"/>
                            </a:rPr>
                          </m:ctrlPr>
                        </m:sSupPr>
                        <m:e>
                          <m:r>
                            <a:rPr lang="en-GB" altLang="en-US" sz="1800" b="0" i="1" dirty="0" smtClean="0">
                              <a:latin typeface="Cambria Math" panose="02040503050406030204" pitchFamily="18" charset="0"/>
                            </a:rPr>
                            <m:t>𝑧</m:t>
                          </m:r>
                        </m:e>
                        <m:sup>
                          <m:r>
                            <a:rPr lang="en-GB" altLang="en-US" sz="1800" b="0" i="1" dirty="0" smtClean="0">
                              <a:latin typeface="Cambria Math" panose="02040503050406030204" pitchFamily="18" charset="0"/>
                            </a:rPr>
                            <m:t>−1</m:t>
                          </m:r>
                        </m:sup>
                      </m:sSup>
                    </m:oMath>
                  </m:oMathPara>
                </a14:m>
                <a:endParaRPr lang="en-GB" altLang="en-US" sz="1800" dirty="0"/>
              </a:p>
            </p:txBody>
          </p:sp>
        </mc:Choice>
        <mc:Fallback xmlns="">
          <p:sp>
            <p:nvSpPr>
              <p:cNvPr id="77" name="Text Box 18">
                <a:extLst>
                  <a:ext uri="{FF2B5EF4-FFF2-40B4-BE49-F238E27FC236}">
                    <a16:creationId xmlns:a16="http://schemas.microsoft.com/office/drawing/2014/main" id="{BEC90E98-68E4-AB47-B9D4-D603B4820191}"/>
                  </a:ext>
                </a:extLst>
              </p:cNvPr>
              <p:cNvSpPr txBox="1">
                <a:spLocks noRot="1" noChangeAspect="1" noMove="1" noResize="1" noEditPoints="1" noAdjustHandles="1" noChangeArrowheads="1" noChangeShapeType="1" noTextEdit="1"/>
              </p:cNvSpPr>
              <p:nvPr/>
            </p:nvSpPr>
            <p:spPr bwMode="auto">
              <a:xfrm>
                <a:off x="3981520" y="3784439"/>
                <a:ext cx="649288" cy="369332"/>
              </a:xfrm>
              <a:prstGeom prst="rect">
                <a:avLst/>
              </a:prstGeom>
              <a:blipFill>
                <a:blip r:embed="rId16"/>
                <a:stretch>
                  <a:fillRect/>
                </a:stretch>
              </a:blip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8" name="Line 24">
            <a:extLst>
              <a:ext uri="{FF2B5EF4-FFF2-40B4-BE49-F238E27FC236}">
                <a16:creationId xmlns:a16="http://schemas.microsoft.com/office/drawing/2014/main" id="{73AE937C-1864-1A48-A455-A58AC1834A05}"/>
              </a:ext>
            </a:extLst>
          </p:cNvPr>
          <p:cNvSpPr>
            <a:spLocks noChangeShapeType="1"/>
          </p:cNvSpPr>
          <p:nvPr/>
        </p:nvSpPr>
        <p:spPr bwMode="auto">
          <a:xfrm flipH="1" flipV="1">
            <a:off x="2830885" y="3556975"/>
            <a:ext cx="0" cy="4446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Line 26">
            <a:extLst>
              <a:ext uri="{FF2B5EF4-FFF2-40B4-BE49-F238E27FC236}">
                <a16:creationId xmlns:a16="http://schemas.microsoft.com/office/drawing/2014/main" id="{67DB9FF3-4CFE-9240-8F8A-CB7FD5289F89}"/>
              </a:ext>
            </a:extLst>
          </p:cNvPr>
          <p:cNvSpPr>
            <a:spLocks noChangeShapeType="1"/>
          </p:cNvSpPr>
          <p:nvPr/>
        </p:nvSpPr>
        <p:spPr bwMode="auto">
          <a:xfrm flipH="1" flipV="1">
            <a:off x="2830885" y="2473646"/>
            <a:ext cx="2" cy="690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0" name="Group 79">
            <a:extLst>
              <a:ext uri="{FF2B5EF4-FFF2-40B4-BE49-F238E27FC236}">
                <a16:creationId xmlns:a16="http://schemas.microsoft.com/office/drawing/2014/main" id="{3FCBAE07-6D34-B348-B968-E3B31814C685}"/>
              </a:ext>
            </a:extLst>
          </p:cNvPr>
          <p:cNvGrpSpPr/>
          <p:nvPr/>
        </p:nvGrpSpPr>
        <p:grpSpPr>
          <a:xfrm>
            <a:off x="2611788" y="3103576"/>
            <a:ext cx="447675" cy="553998"/>
            <a:chOff x="5099686" y="5317671"/>
            <a:chExt cx="447675" cy="553998"/>
          </a:xfrm>
        </p:grpSpPr>
        <p:sp>
          <p:nvSpPr>
            <p:cNvPr id="81" name="Oval 10">
              <a:extLst>
                <a:ext uri="{FF2B5EF4-FFF2-40B4-BE49-F238E27FC236}">
                  <a16:creationId xmlns:a16="http://schemas.microsoft.com/office/drawing/2014/main" id="{A941A407-3F33-E242-BC6C-075946D7A910}"/>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82" name="Text Box 31">
              <a:extLst>
                <a:ext uri="{FF2B5EF4-FFF2-40B4-BE49-F238E27FC236}">
                  <a16:creationId xmlns:a16="http://schemas.microsoft.com/office/drawing/2014/main" id="{225ECEB4-ED49-E548-BB28-285D41FE28D8}"/>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p:sp>
        <p:nvSpPr>
          <p:cNvPr id="83" name="Text Box 34">
            <a:extLst>
              <a:ext uri="{FF2B5EF4-FFF2-40B4-BE49-F238E27FC236}">
                <a16:creationId xmlns:a16="http://schemas.microsoft.com/office/drawing/2014/main" id="{C08928F1-891F-ED40-BF93-5C88963CBB6D}"/>
              </a:ext>
            </a:extLst>
          </p:cNvPr>
          <p:cNvSpPr txBox="1">
            <a:spLocks noChangeArrowheads="1"/>
          </p:cNvSpPr>
          <p:nvPr/>
        </p:nvSpPr>
        <p:spPr bwMode="auto">
          <a:xfrm>
            <a:off x="2595140" y="1916708"/>
            <a:ext cx="4714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4000" dirty="0"/>
              <a:t>+</a:t>
            </a:r>
          </a:p>
        </p:txBody>
      </p:sp>
      <mc:AlternateContent xmlns:mc="http://schemas.openxmlformats.org/markup-compatibility/2006" xmlns:a14="http://schemas.microsoft.com/office/drawing/2010/main">
        <mc:Choice Requires="a14">
          <p:sp>
            <p:nvSpPr>
              <p:cNvPr id="84" name="Text Box 38">
                <a:extLst>
                  <a:ext uri="{FF2B5EF4-FFF2-40B4-BE49-F238E27FC236}">
                    <a16:creationId xmlns:a16="http://schemas.microsoft.com/office/drawing/2014/main" id="{155E22EF-54A2-D74D-9C52-F8C4E144422D}"/>
                  </a:ext>
                </a:extLst>
              </p:cNvPr>
              <p:cNvSpPr txBox="1">
                <a:spLocks noChangeArrowheads="1"/>
              </p:cNvSpPr>
              <p:nvPr/>
            </p:nvSpPr>
            <p:spPr bwMode="auto">
              <a:xfrm>
                <a:off x="1857748" y="3103576"/>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i="1" dirty="0" smtClean="0">
                          <a:latin typeface="Cambria Math" panose="02040503050406030204" pitchFamily="18" charset="0"/>
                        </a:rPr>
                        <m:t>−</m:t>
                      </m:r>
                      <m:sSub>
                        <m:sSubPr>
                          <m:ctrlPr>
                            <a:rPr lang="en-GB" altLang="en-US" sz="1800" b="0" i="1" dirty="0" smtClean="0">
                              <a:latin typeface="Cambria Math" panose="02040503050406030204" pitchFamily="18" charset="0"/>
                            </a:rPr>
                          </m:ctrlPr>
                        </m:sSubPr>
                        <m:e>
                          <m:r>
                            <a:rPr lang="en-GB" altLang="en-US" sz="1800" i="1" dirty="0" smtClean="0">
                              <a:latin typeface="Cambria Math" panose="02040503050406030204" pitchFamily="18" charset="0"/>
                            </a:rPr>
                            <m:t>𝑎</m:t>
                          </m:r>
                        </m:e>
                        <m:sub>
                          <m:r>
                            <a:rPr lang="en-GB" altLang="en-US" sz="1800" b="0" i="1" dirty="0" smtClean="0">
                              <a:latin typeface="Cambria Math" panose="02040503050406030204" pitchFamily="18" charset="0"/>
                            </a:rPr>
                            <m:t>3</m:t>
                          </m:r>
                        </m:sub>
                      </m:sSub>
                    </m:oMath>
                  </m:oMathPara>
                </a14:m>
                <a:endParaRPr lang="en-GB" altLang="en-US" sz="1800" dirty="0"/>
              </a:p>
            </p:txBody>
          </p:sp>
        </mc:Choice>
        <mc:Fallback xmlns="">
          <p:sp>
            <p:nvSpPr>
              <p:cNvPr id="84" name="Text Box 38">
                <a:extLst>
                  <a:ext uri="{FF2B5EF4-FFF2-40B4-BE49-F238E27FC236}">
                    <a16:creationId xmlns:a16="http://schemas.microsoft.com/office/drawing/2014/main" id="{155E22EF-54A2-D74D-9C52-F8C4E144422D}"/>
                  </a:ext>
                </a:extLst>
              </p:cNvPr>
              <p:cNvSpPr txBox="1">
                <a:spLocks noRot="1" noChangeAspect="1" noMove="1" noResize="1" noEditPoints="1" noAdjustHandles="1" noChangeArrowheads="1" noChangeShapeType="1" noTextEdit="1"/>
              </p:cNvSpPr>
              <p:nvPr/>
            </p:nvSpPr>
            <p:spPr bwMode="auto">
              <a:xfrm>
                <a:off x="1857748" y="3103576"/>
                <a:ext cx="649287" cy="366712"/>
              </a:xfrm>
              <a:prstGeom prst="rect">
                <a:avLst/>
              </a:prstGeom>
              <a:blipFill>
                <a:blip r:embed="rId17"/>
                <a:stretch>
                  <a:fillRect b="-3333"/>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85" name="Line 24">
            <a:extLst>
              <a:ext uri="{FF2B5EF4-FFF2-40B4-BE49-F238E27FC236}">
                <a16:creationId xmlns:a16="http://schemas.microsoft.com/office/drawing/2014/main" id="{A8ED2FF6-81FA-7D4E-BD1E-2C69BD0B4363}"/>
              </a:ext>
            </a:extLst>
          </p:cNvPr>
          <p:cNvSpPr>
            <a:spLocks noChangeShapeType="1"/>
          </p:cNvSpPr>
          <p:nvPr/>
        </p:nvSpPr>
        <p:spPr bwMode="auto">
          <a:xfrm flipH="1">
            <a:off x="2838718" y="3918649"/>
            <a:ext cx="0" cy="76692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mc:AlternateContent xmlns:mc="http://schemas.openxmlformats.org/markup-compatibility/2006" xmlns:a14="http://schemas.microsoft.com/office/drawing/2010/main">
        <mc:Choice Requires="a14">
          <p:sp>
            <p:nvSpPr>
              <p:cNvPr id="86" name="Text Box 35">
                <a:extLst>
                  <a:ext uri="{FF2B5EF4-FFF2-40B4-BE49-F238E27FC236}">
                    <a16:creationId xmlns:a16="http://schemas.microsoft.com/office/drawing/2014/main" id="{F3615BD9-5147-5447-8BB9-2A869FCE4D99}"/>
                  </a:ext>
                </a:extLst>
              </p:cNvPr>
              <p:cNvSpPr txBox="1">
                <a:spLocks noChangeArrowheads="1"/>
              </p:cNvSpPr>
              <p:nvPr/>
            </p:nvSpPr>
            <p:spPr bwMode="auto">
              <a:xfrm>
                <a:off x="2920410" y="4049746"/>
                <a:ext cx="1095441" cy="36933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en-GB" altLang="en-US" sz="1800" b="0" i="1" dirty="0" smtClean="0">
                          <a:latin typeface="Cambria Math" panose="02040503050406030204" pitchFamily="18" charset="0"/>
                        </a:rPr>
                        <m:t>𝑤</m:t>
                      </m:r>
                      <m:r>
                        <a:rPr lang="en-GB" altLang="en-US" sz="1800" i="1" dirty="0" smtClean="0">
                          <a:latin typeface="Cambria Math" panose="02040503050406030204" pitchFamily="18" charset="0"/>
                        </a:rPr>
                        <m:t>[</m:t>
                      </m:r>
                      <m:r>
                        <a:rPr lang="en-GB" altLang="en-US" sz="1800" i="1" dirty="0" smtClean="0">
                          <a:latin typeface="Cambria Math" panose="02040503050406030204" pitchFamily="18" charset="0"/>
                        </a:rPr>
                        <m:t>𝑛</m:t>
                      </m:r>
                      <m:r>
                        <a:rPr lang="en-GB" altLang="en-US" sz="1800" b="0" i="1" dirty="0" smtClean="0">
                          <a:latin typeface="Cambria Math" panose="02040503050406030204" pitchFamily="18" charset="0"/>
                        </a:rPr>
                        <m:t>−3]</m:t>
                      </m:r>
                    </m:oMath>
                  </m:oMathPara>
                </a14:m>
                <a:endParaRPr lang="en-GB" altLang="en-US" sz="1800" dirty="0"/>
              </a:p>
            </p:txBody>
          </p:sp>
        </mc:Choice>
        <mc:Fallback xmlns="">
          <p:sp>
            <p:nvSpPr>
              <p:cNvPr id="86" name="Text Box 35">
                <a:extLst>
                  <a:ext uri="{FF2B5EF4-FFF2-40B4-BE49-F238E27FC236}">
                    <a16:creationId xmlns:a16="http://schemas.microsoft.com/office/drawing/2014/main" id="{F3615BD9-5147-5447-8BB9-2A869FCE4D99}"/>
                  </a:ext>
                </a:extLst>
              </p:cNvPr>
              <p:cNvSpPr txBox="1">
                <a:spLocks noRot="1" noChangeAspect="1" noMove="1" noResize="1" noEditPoints="1" noAdjustHandles="1" noChangeArrowheads="1" noChangeShapeType="1" noTextEdit="1"/>
              </p:cNvSpPr>
              <p:nvPr/>
            </p:nvSpPr>
            <p:spPr bwMode="auto">
              <a:xfrm>
                <a:off x="2920410" y="4049746"/>
                <a:ext cx="1095441" cy="369332"/>
              </a:xfrm>
              <a:prstGeom prst="rect">
                <a:avLst/>
              </a:prstGeom>
              <a:blipFill>
                <a:blip r:embed="rId18"/>
                <a:stretch>
                  <a:fillRect b="-20000"/>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035A1471-34B9-C045-BB66-DF3E54EE44DD}"/>
              </a:ext>
            </a:extLst>
          </p:cNvPr>
          <p:cNvGrpSpPr/>
          <p:nvPr/>
        </p:nvGrpSpPr>
        <p:grpSpPr>
          <a:xfrm>
            <a:off x="2611788" y="4645531"/>
            <a:ext cx="447675" cy="553998"/>
            <a:chOff x="5099686" y="5317671"/>
            <a:chExt cx="447675" cy="553998"/>
          </a:xfrm>
        </p:grpSpPr>
        <p:sp>
          <p:nvSpPr>
            <p:cNvPr id="88" name="Oval 10">
              <a:extLst>
                <a:ext uri="{FF2B5EF4-FFF2-40B4-BE49-F238E27FC236}">
                  <a16:creationId xmlns:a16="http://schemas.microsoft.com/office/drawing/2014/main" id="{CDD9F1AA-C0B2-ED4B-9542-7CC6FE255F96}"/>
                </a:ext>
              </a:extLst>
            </p:cNvPr>
            <p:cNvSpPr>
              <a:spLocks noChangeArrowheads="1"/>
            </p:cNvSpPr>
            <p:nvPr/>
          </p:nvSpPr>
          <p:spPr bwMode="auto">
            <a:xfrm>
              <a:off x="5099686" y="5365080"/>
              <a:ext cx="447675" cy="4318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89" name="Text Box 31">
              <a:extLst>
                <a:ext uri="{FF2B5EF4-FFF2-40B4-BE49-F238E27FC236}">
                  <a16:creationId xmlns:a16="http://schemas.microsoft.com/office/drawing/2014/main" id="{7B33F762-B302-0347-A9A8-FD5553F8A934}"/>
                </a:ext>
              </a:extLst>
            </p:cNvPr>
            <p:cNvSpPr txBox="1">
              <a:spLocks noChangeArrowheads="1"/>
            </p:cNvSpPr>
            <p:nvPr/>
          </p:nvSpPr>
          <p:spPr bwMode="auto">
            <a:xfrm>
              <a:off x="5111061" y="5317671"/>
              <a:ext cx="2889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3000" dirty="0"/>
                <a:t>X</a:t>
              </a:r>
            </a:p>
          </p:txBody>
        </p:sp>
      </p:grpSp>
      <mc:AlternateContent xmlns:mc="http://schemas.openxmlformats.org/markup-compatibility/2006" xmlns:a14="http://schemas.microsoft.com/office/drawing/2010/main">
        <mc:Choice Requires="a14">
          <p:sp>
            <p:nvSpPr>
              <p:cNvPr id="90" name="Text Box 38">
                <a:extLst>
                  <a:ext uri="{FF2B5EF4-FFF2-40B4-BE49-F238E27FC236}">
                    <a16:creationId xmlns:a16="http://schemas.microsoft.com/office/drawing/2014/main" id="{0F17363F-2BAD-BB44-BE45-B7ACD0A8C3EC}"/>
                  </a:ext>
                </a:extLst>
              </p:cNvPr>
              <p:cNvSpPr txBox="1">
                <a:spLocks noChangeArrowheads="1"/>
              </p:cNvSpPr>
              <p:nvPr/>
            </p:nvSpPr>
            <p:spPr bwMode="auto">
              <a:xfrm>
                <a:off x="2036350" y="4686856"/>
                <a:ext cx="649287" cy="366712"/>
              </a:xfrm>
              <a:prstGeom prst="rect">
                <a:avLst/>
              </a:prstGeom>
              <a:noFill/>
              <a:ln>
                <a:noFill/>
              </a:ln>
              <a:effectLst/>
              <a:extLst>
                <a:ext uri="{909E8E84-426E-40DD-AFC4-6F175D3DCCD1}">
                  <a14:hiddenFill>
                    <a:solidFill>
                      <a:schemeClr val="bg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sSub>
                        <m:sSubPr>
                          <m:ctrlPr>
                            <a:rPr lang="en-GB" altLang="en-US" sz="1800" b="0" i="1" dirty="0" smtClean="0">
                              <a:latin typeface="Cambria Math" panose="02040503050406030204" pitchFamily="18" charset="0"/>
                            </a:rPr>
                          </m:ctrlPr>
                        </m:sSubPr>
                        <m:e>
                          <m:r>
                            <a:rPr lang="en-GB" altLang="en-US" sz="1800" b="0" i="1" dirty="0" smtClean="0">
                              <a:latin typeface="Cambria Math" panose="02040503050406030204" pitchFamily="18" charset="0"/>
                            </a:rPr>
                            <m:t>𝑏</m:t>
                          </m:r>
                        </m:e>
                        <m:sub>
                          <m:r>
                            <a:rPr lang="en-GB" altLang="en-US" sz="1800" b="0" i="1" dirty="0" smtClean="0">
                              <a:latin typeface="Cambria Math" panose="02040503050406030204" pitchFamily="18" charset="0"/>
                            </a:rPr>
                            <m:t>3</m:t>
                          </m:r>
                        </m:sub>
                      </m:sSub>
                    </m:oMath>
                  </m:oMathPara>
                </a14:m>
                <a:endParaRPr lang="en-GB" altLang="en-US" sz="1800" dirty="0"/>
              </a:p>
            </p:txBody>
          </p:sp>
        </mc:Choice>
        <mc:Fallback xmlns="">
          <p:sp>
            <p:nvSpPr>
              <p:cNvPr id="90" name="Text Box 38">
                <a:extLst>
                  <a:ext uri="{FF2B5EF4-FFF2-40B4-BE49-F238E27FC236}">
                    <a16:creationId xmlns:a16="http://schemas.microsoft.com/office/drawing/2014/main" id="{0F17363F-2BAD-BB44-BE45-B7ACD0A8C3EC}"/>
                  </a:ext>
                </a:extLst>
              </p:cNvPr>
              <p:cNvSpPr txBox="1">
                <a:spLocks noRot="1" noChangeAspect="1" noMove="1" noResize="1" noEditPoints="1" noAdjustHandles="1" noChangeArrowheads="1" noChangeShapeType="1" noTextEdit="1"/>
              </p:cNvSpPr>
              <p:nvPr/>
            </p:nvSpPr>
            <p:spPr bwMode="auto">
              <a:xfrm>
                <a:off x="2036350" y="4686856"/>
                <a:ext cx="649287" cy="366712"/>
              </a:xfrm>
              <a:prstGeom prst="rect">
                <a:avLst/>
              </a:prstGeom>
              <a:blipFill>
                <a:blip r:embed="rId19"/>
                <a:stretch>
                  <a:fillRect b="-3448"/>
                </a:stretch>
              </a:blip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1" name="Line 9">
            <a:extLst>
              <a:ext uri="{FF2B5EF4-FFF2-40B4-BE49-F238E27FC236}">
                <a16:creationId xmlns:a16="http://schemas.microsoft.com/office/drawing/2014/main" id="{62288233-A005-3D42-A0A0-46DDB4E5C099}"/>
              </a:ext>
            </a:extLst>
          </p:cNvPr>
          <p:cNvSpPr>
            <a:spLocks noChangeShapeType="1"/>
          </p:cNvSpPr>
          <p:nvPr/>
        </p:nvSpPr>
        <p:spPr bwMode="auto">
          <a:xfrm flipV="1">
            <a:off x="2819260" y="5091447"/>
            <a:ext cx="16395" cy="115871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9">
            <a:extLst>
              <a:ext uri="{FF2B5EF4-FFF2-40B4-BE49-F238E27FC236}">
                <a16:creationId xmlns:a16="http://schemas.microsoft.com/office/drawing/2014/main" id="{F7F3461C-7DE1-0D47-9FC1-C77F3D3BA75A}"/>
              </a:ext>
            </a:extLst>
          </p:cNvPr>
          <p:cNvSpPr>
            <a:spLocks noChangeShapeType="1"/>
          </p:cNvSpPr>
          <p:nvPr/>
        </p:nvSpPr>
        <p:spPr bwMode="auto">
          <a:xfrm flipV="1">
            <a:off x="4658953" y="3996323"/>
            <a:ext cx="545564" cy="9253"/>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 name="Line 16">
            <a:extLst>
              <a:ext uri="{FF2B5EF4-FFF2-40B4-BE49-F238E27FC236}">
                <a16:creationId xmlns:a16="http://schemas.microsoft.com/office/drawing/2014/main" id="{DCDCD954-63F1-2046-AE48-F2B4C16BEB9D}"/>
              </a:ext>
            </a:extLst>
          </p:cNvPr>
          <p:cNvSpPr>
            <a:spLocks noChangeShapeType="1"/>
          </p:cNvSpPr>
          <p:nvPr/>
        </p:nvSpPr>
        <p:spPr bwMode="auto">
          <a:xfrm flipV="1">
            <a:off x="3066254" y="2273482"/>
            <a:ext cx="1923650" cy="810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 name="Line 9">
            <a:extLst>
              <a:ext uri="{FF2B5EF4-FFF2-40B4-BE49-F238E27FC236}">
                <a16:creationId xmlns:a16="http://schemas.microsoft.com/office/drawing/2014/main" id="{B8BD7468-B956-E24E-861B-7322FADB1736}"/>
              </a:ext>
            </a:extLst>
          </p:cNvPr>
          <p:cNvSpPr>
            <a:spLocks noChangeShapeType="1"/>
          </p:cNvSpPr>
          <p:nvPr/>
        </p:nvSpPr>
        <p:spPr bwMode="auto">
          <a:xfrm flipH="1" flipV="1">
            <a:off x="2819259" y="6250158"/>
            <a:ext cx="2155049" cy="9913"/>
          </a:xfrm>
          <a:prstGeom prst="line">
            <a:avLst/>
          </a:prstGeom>
          <a:noFill/>
          <a:ln w="2857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894173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Disadvantages of Digital Filters</a:t>
            </a:r>
          </a:p>
        </p:txBody>
      </p:sp>
      <p:sp>
        <p:nvSpPr>
          <p:cNvPr id="20" name="TextBox 19">
            <a:extLst>
              <a:ext uri="{FF2B5EF4-FFF2-40B4-BE49-F238E27FC236}">
                <a16:creationId xmlns:a16="http://schemas.microsoft.com/office/drawing/2014/main" id="{EADF9187-512E-DB4D-A4BE-6124B822FF26}"/>
              </a:ext>
            </a:extLst>
          </p:cNvPr>
          <p:cNvSpPr txBox="1"/>
          <p:nvPr/>
        </p:nvSpPr>
        <p:spPr>
          <a:xfrm>
            <a:off x="1093787" y="1603831"/>
            <a:ext cx="10641013" cy="3927229"/>
          </a:xfrm>
          <a:prstGeom prst="rect">
            <a:avLst/>
          </a:prstGeom>
          <a:noFill/>
        </p:spPr>
        <p:txBody>
          <a:bodyPr wrap="square" rtlCol="0">
            <a:spAutoFit/>
          </a:bodyPr>
          <a:lstStyle/>
          <a:p>
            <a:pPr marL="342900" lvl="0" indent="-342900" algn="just" defTabSz="914400" fontAlgn="base">
              <a:lnSpc>
                <a:spcPct val="90000"/>
              </a:lnSpc>
              <a:spcBef>
                <a:spcPct val="20000"/>
              </a:spcBef>
              <a:spcAft>
                <a:spcPct val="0"/>
              </a:spcAft>
              <a:buFontTx/>
              <a:buChar char="•"/>
            </a:pPr>
            <a:r>
              <a:rPr lang="en-GB" altLang="en-US" sz="2800" kern="0" dirty="0">
                <a:solidFill>
                  <a:srgbClr val="0070C0"/>
                </a:solidFill>
              </a:rPr>
              <a:t>Speed Limitation:  </a:t>
            </a:r>
            <a:r>
              <a:rPr lang="en-GB" altLang="en-US" sz="2800" kern="0" dirty="0">
                <a:solidFill>
                  <a:srgbClr val="000000"/>
                </a:solidFill>
              </a:rPr>
              <a:t>Speed of operation of a digital filter depends on the speed of the processor;</a:t>
            </a:r>
          </a:p>
          <a:p>
            <a:pPr lvl="0" algn="just" defTabSz="914400" fontAlgn="base">
              <a:lnSpc>
                <a:spcPct val="90000"/>
              </a:lnSpc>
              <a:spcBef>
                <a:spcPct val="20000"/>
              </a:spcBef>
              <a:spcAft>
                <a:spcPct val="0"/>
              </a:spcAft>
            </a:pPr>
            <a:endParaRPr lang="en-GB" altLang="en-US" sz="2800" kern="0" dirty="0">
              <a:solidFill>
                <a:srgbClr val="000000"/>
              </a:solidFill>
            </a:endParaRPr>
          </a:p>
          <a:p>
            <a:pPr marL="342900" lvl="0" indent="-342900" algn="just" defTabSz="914400" fontAlgn="base">
              <a:lnSpc>
                <a:spcPct val="90000"/>
              </a:lnSpc>
              <a:spcBef>
                <a:spcPct val="20000"/>
              </a:spcBef>
              <a:spcAft>
                <a:spcPct val="0"/>
              </a:spcAft>
              <a:buFontTx/>
              <a:buChar char="•"/>
            </a:pPr>
            <a:r>
              <a:rPr lang="en-GB" altLang="en-US" sz="2800" kern="0" dirty="0">
                <a:solidFill>
                  <a:srgbClr val="0070C0"/>
                </a:solidFill>
              </a:rPr>
              <a:t>Finite </a:t>
            </a:r>
            <a:r>
              <a:rPr lang="en-GB" altLang="en-US" sz="2800" kern="0" dirty="0" err="1">
                <a:solidFill>
                  <a:srgbClr val="0070C0"/>
                </a:solidFill>
              </a:rPr>
              <a:t>wordlength</a:t>
            </a:r>
            <a:r>
              <a:rPr lang="en-GB" altLang="en-US" sz="2800" kern="0" dirty="0">
                <a:solidFill>
                  <a:srgbClr val="0070C0"/>
                </a:solidFill>
              </a:rPr>
              <a:t>: </a:t>
            </a:r>
            <a:r>
              <a:rPr lang="en-GB" altLang="en-US" sz="2800" kern="0" dirty="0">
                <a:solidFill>
                  <a:srgbClr val="000000"/>
                </a:solidFill>
              </a:rPr>
              <a:t>Digital Filters are subject to ADC noise resulting from quantizing a continuous signal and also to roundoff errors incurred during computation. These can lead to instability or imprecise design specifications being met;</a:t>
            </a:r>
          </a:p>
          <a:p>
            <a:pPr lvl="0" algn="just" defTabSz="914400" fontAlgn="base">
              <a:lnSpc>
                <a:spcPct val="90000"/>
              </a:lnSpc>
              <a:spcBef>
                <a:spcPct val="20000"/>
              </a:spcBef>
              <a:spcAft>
                <a:spcPct val="0"/>
              </a:spcAft>
            </a:pPr>
            <a:endParaRPr lang="en-GB" altLang="en-US" sz="2800" kern="0" dirty="0">
              <a:solidFill>
                <a:srgbClr val="000000"/>
              </a:solidFill>
            </a:endParaRPr>
          </a:p>
          <a:p>
            <a:pPr marL="342900" lvl="0" indent="-342900" algn="just" defTabSz="914400" fontAlgn="base">
              <a:lnSpc>
                <a:spcPct val="90000"/>
              </a:lnSpc>
              <a:spcBef>
                <a:spcPct val="20000"/>
              </a:spcBef>
              <a:spcAft>
                <a:spcPct val="0"/>
              </a:spcAft>
              <a:buFontTx/>
              <a:buChar char="•"/>
            </a:pPr>
            <a:r>
              <a:rPr lang="en-GB" altLang="en-US" sz="2800" kern="0" dirty="0">
                <a:solidFill>
                  <a:srgbClr val="0070C0"/>
                </a:solidFill>
              </a:rPr>
              <a:t>Longer design times </a:t>
            </a:r>
            <a:r>
              <a:rPr lang="en-GB" altLang="en-US" sz="2800" kern="0" dirty="0">
                <a:solidFill>
                  <a:srgbClr val="000000"/>
                </a:solidFill>
              </a:rPr>
              <a:t>required for Digital Filters.</a:t>
            </a:r>
          </a:p>
        </p:txBody>
      </p:sp>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42636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normAutofit fontScale="90000"/>
          </a:bodyPr>
          <a:lstStyle/>
          <a:p>
            <a:r>
              <a:rPr lang="en-US" dirty="0">
                <a:solidFill>
                  <a:srgbClr val="0070C0"/>
                </a:solidFill>
              </a:rPr>
              <a:t>Finite Impulse Response and </a:t>
            </a:r>
            <a:br>
              <a:rPr lang="en-US" dirty="0">
                <a:solidFill>
                  <a:srgbClr val="0070C0"/>
                </a:solidFill>
              </a:rPr>
            </a:br>
            <a:r>
              <a:rPr lang="en-US" dirty="0">
                <a:solidFill>
                  <a:srgbClr val="0070C0"/>
                </a:solidFill>
              </a:rPr>
              <a:t>Infinite Impulse Response Filters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ADF9187-512E-DB4D-A4BE-6124B822FF26}"/>
                  </a:ext>
                </a:extLst>
              </p:cNvPr>
              <p:cNvSpPr txBox="1"/>
              <p:nvPr/>
            </p:nvSpPr>
            <p:spPr>
              <a:xfrm>
                <a:off x="1093787" y="1603831"/>
                <a:ext cx="10641013" cy="4745915"/>
              </a:xfrm>
              <a:prstGeom prst="rect">
                <a:avLst/>
              </a:prstGeom>
              <a:noFill/>
            </p:spPr>
            <p:txBody>
              <a:bodyPr wrap="square" rtlCol="0">
                <a:spAutoFit/>
              </a:bodyPr>
              <a:lstStyle/>
              <a:p>
                <a:pPr marL="342900" lvl="0" indent="-342900" algn="just" defTabSz="914400" fontAlgn="base">
                  <a:lnSpc>
                    <a:spcPct val="90000"/>
                  </a:lnSpc>
                  <a:spcBef>
                    <a:spcPct val="20000"/>
                  </a:spcBef>
                  <a:spcAft>
                    <a:spcPct val="0"/>
                  </a:spcAft>
                  <a:buFontTx/>
                  <a:buChar char="•"/>
                </a:pPr>
                <a:r>
                  <a:rPr lang="en-GB" altLang="en-US" sz="2800" kern="0" dirty="0">
                    <a:solidFill>
                      <a:srgbClr val="000000"/>
                    </a:solidFill>
                  </a:rPr>
                  <a:t>As the name suggests FIRs have an Impulse Response of Finite Length – thus it goes to zero as </a:t>
                </a:r>
                <a14:m>
                  <m:oMath xmlns:m="http://schemas.openxmlformats.org/officeDocument/2006/math">
                    <m:r>
                      <a:rPr lang="en-GB" altLang="en-US" sz="2800" i="1" kern="0" dirty="0" smtClean="0">
                        <a:solidFill>
                          <a:srgbClr val="000000"/>
                        </a:solidFill>
                        <a:latin typeface="Cambria Math" panose="02040503050406030204" pitchFamily="18" charset="0"/>
                      </a:rPr>
                      <m:t>𝑛</m:t>
                    </m:r>
                    <m:r>
                      <a:rPr lang="en-GB" altLang="en-US" sz="2800" i="1" kern="0" dirty="0" smtClean="0">
                        <a:solidFill>
                          <a:srgbClr val="000000"/>
                        </a:solidFill>
                        <a:latin typeface="Cambria Math" panose="02040503050406030204" pitchFamily="18" charset="0"/>
                      </a:rPr>
                      <m:t>−&gt;∞</m:t>
                    </m:r>
                  </m:oMath>
                </a14:m>
                <a:r>
                  <a:rPr lang="en-GB" altLang="en-US" sz="2800" kern="0" dirty="0">
                    <a:solidFill>
                      <a:srgbClr val="000000"/>
                    </a:solidFill>
                  </a:rPr>
                  <a:t> , meaning that it is ensured that are </a:t>
                </a:r>
                <a:r>
                  <a:rPr lang="en-GB" altLang="en-US" sz="2800" kern="0" dirty="0">
                    <a:solidFill>
                      <a:schemeClr val="accent4">
                        <a:lumMod val="50000"/>
                        <a:lumOff val="50000"/>
                      </a:schemeClr>
                    </a:solidFill>
                  </a:rPr>
                  <a:t>stable systems.</a:t>
                </a:r>
              </a:p>
              <a:p>
                <a:pPr marL="342900" lvl="0" indent="-342900" algn="just" defTabSz="914400" fontAlgn="base">
                  <a:lnSpc>
                    <a:spcPct val="90000"/>
                  </a:lnSpc>
                  <a:spcBef>
                    <a:spcPct val="20000"/>
                  </a:spcBef>
                  <a:spcAft>
                    <a:spcPct val="0"/>
                  </a:spcAft>
                  <a:buFontTx/>
                  <a:buChar char="•"/>
                </a:pPr>
                <a:endParaRPr lang="en-GB" altLang="en-US" sz="2800" kern="0" dirty="0">
                  <a:solidFill>
                    <a:srgbClr val="000000"/>
                  </a:solidFill>
                </a:endParaRPr>
              </a:p>
              <a:p>
                <a:pPr marL="457200" indent="-457200">
                  <a:buFont typeface="Arial" panose="020B0604020202020204" pitchFamily="34" charset="0"/>
                  <a:buChar char="•"/>
                </a:pPr>
                <a:r>
                  <a:rPr lang="en-GB" altLang="en-US" sz="2800" dirty="0">
                    <a:solidFill>
                      <a:schemeClr val="bg1">
                        <a:lumMod val="10000"/>
                      </a:schemeClr>
                    </a:solidFill>
                  </a:rPr>
                  <a:t>FIR filters can provide </a:t>
                </a:r>
                <a:r>
                  <a:rPr lang="en-GB" altLang="en-US" sz="2800" b="1" u="sng" dirty="0">
                    <a:solidFill>
                      <a:schemeClr val="accent4">
                        <a:lumMod val="50000"/>
                        <a:lumOff val="50000"/>
                      </a:schemeClr>
                    </a:solidFill>
                  </a:rPr>
                  <a:t>exact linear phase </a:t>
                </a:r>
                <a:r>
                  <a:rPr lang="en-GB" altLang="en-US" sz="2800" dirty="0">
                    <a:solidFill>
                      <a:schemeClr val="bg1">
                        <a:lumMod val="10000"/>
                      </a:schemeClr>
                    </a:solidFill>
                  </a:rPr>
                  <a:t>response; </a:t>
                </a:r>
              </a:p>
              <a:p>
                <a:r>
                  <a:rPr lang="en-GB" altLang="en-US" sz="2800" b="1" dirty="0"/>
                  <a:t> </a:t>
                </a:r>
                <a:endParaRPr lang="en-GB" altLang="en-US" sz="2800" dirty="0"/>
              </a:p>
              <a:p>
                <a:pPr marL="457200" indent="-457200">
                  <a:buFont typeface="Arial" panose="020B0604020202020204" pitchFamily="34" charset="0"/>
                  <a:buChar char="•"/>
                </a:pPr>
                <a:r>
                  <a:rPr lang="en-GB" altLang="en-US" sz="2800" dirty="0"/>
                  <a:t>The implication here is that </a:t>
                </a:r>
                <a:r>
                  <a:rPr lang="en-GB" altLang="en-US" sz="2800" u="sng" dirty="0">
                    <a:solidFill>
                      <a:schemeClr val="accent4">
                        <a:lumMod val="50000"/>
                        <a:lumOff val="50000"/>
                      </a:schemeClr>
                    </a:solidFill>
                  </a:rPr>
                  <a:t>no phase distortion </a:t>
                </a:r>
                <a:r>
                  <a:rPr lang="en-GB" altLang="en-US" sz="2800" dirty="0"/>
                  <a:t>will result which is important in applications such as data transmission, biomedicine, digital audio and image processing; </a:t>
                </a:r>
              </a:p>
              <a:p>
                <a:pPr marL="457200" indent="-457200">
                  <a:buFont typeface="Arial" panose="020B0604020202020204" pitchFamily="34" charset="0"/>
                  <a:buChar char="•"/>
                </a:pPr>
                <a:endParaRPr lang="en-GB" altLang="en-US" sz="2800" dirty="0"/>
              </a:p>
              <a:p>
                <a:pPr marL="457200" indent="-457200">
                  <a:buFont typeface="Arial" panose="020B0604020202020204" pitchFamily="34" charset="0"/>
                  <a:buChar char="•"/>
                </a:pPr>
                <a:r>
                  <a:rPr lang="en-GB" altLang="en-US" sz="2800" dirty="0"/>
                  <a:t>The </a:t>
                </a:r>
                <a:r>
                  <a:rPr lang="en-GB" altLang="en-US" sz="2800" dirty="0">
                    <a:solidFill>
                      <a:schemeClr val="accent4">
                        <a:lumMod val="50000"/>
                        <a:lumOff val="50000"/>
                      </a:schemeClr>
                    </a:solidFill>
                  </a:rPr>
                  <a:t>phase response of IIR filters are nonlinear</a:t>
                </a:r>
                <a:r>
                  <a:rPr lang="en-GB" altLang="en-US" sz="2800" dirty="0"/>
                  <a:t>.</a:t>
                </a:r>
                <a:endParaRPr lang="en-GB" altLang="en-US" sz="2800" kern="0" dirty="0">
                  <a:solidFill>
                    <a:srgbClr val="000000"/>
                  </a:solidFill>
                </a:endParaRPr>
              </a:p>
            </p:txBody>
          </p:sp>
        </mc:Choice>
        <mc:Fallback xmlns="">
          <p:sp>
            <p:nvSpPr>
              <p:cNvPr id="20" name="TextBox 19">
                <a:extLst>
                  <a:ext uri="{FF2B5EF4-FFF2-40B4-BE49-F238E27FC236}">
                    <a16:creationId xmlns:a16="http://schemas.microsoft.com/office/drawing/2014/main" id="{EADF9187-512E-DB4D-A4BE-6124B822FF26}"/>
                  </a:ext>
                </a:extLst>
              </p:cNvPr>
              <p:cNvSpPr txBox="1">
                <a:spLocks noRot="1" noChangeAspect="1" noMove="1" noResize="1" noEditPoints="1" noAdjustHandles="1" noChangeArrowheads="1" noChangeShapeType="1" noTextEdit="1"/>
              </p:cNvSpPr>
              <p:nvPr/>
            </p:nvSpPr>
            <p:spPr>
              <a:xfrm>
                <a:off x="1093787" y="1603831"/>
                <a:ext cx="10641013" cy="4745915"/>
              </a:xfrm>
              <a:prstGeom prst="rect">
                <a:avLst/>
              </a:prstGeom>
              <a:blipFill>
                <a:blip r:embed="rId2"/>
                <a:stretch>
                  <a:fillRect l="-952" t="-2133" r="-1429" b="-266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26757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7" name="3D Model 6" descr="Straight Wall">
                <a:extLst>
                  <a:ext uri="{FF2B5EF4-FFF2-40B4-BE49-F238E27FC236}">
                    <a16:creationId xmlns:a16="http://schemas.microsoft.com/office/drawing/2014/main" id="{30312C1B-C6FB-134D-9AC5-70B8F6B32871}"/>
                  </a:ext>
                </a:extLst>
              </p:cNvPr>
              <p:cNvGraphicFramePr>
                <a:graphicFrameLocks noChangeAspect="1"/>
              </p:cNvGraphicFramePr>
              <p:nvPr>
                <p:extLst>
                  <p:ext uri="{D42A27DB-BD31-4B8C-83A1-F6EECF244321}">
                    <p14:modId xmlns:p14="http://schemas.microsoft.com/office/powerpoint/2010/main" val="676157199"/>
                  </p:ext>
                </p:extLst>
              </p:nvPr>
            </p:nvGraphicFramePr>
            <p:xfrm>
              <a:off x="8094028" y="1324777"/>
              <a:ext cx="2861942" cy="5303003"/>
            </p:xfrm>
            <a:graphic>
              <a:graphicData uri="http://schemas.microsoft.com/office/drawing/2017/model3d">
                <am3d:model3d r:embed="rId2">
                  <am3d:spPr>
                    <a:xfrm>
                      <a:off x="0" y="0"/>
                      <a:ext cx="2861942" cy="5303003"/>
                    </a:xfrm>
                    <a:prstGeom prst="rect">
                      <a:avLst/>
                    </a:prstGeom>
                  </am3d:spPr>
                  <am3d:camera>
                    <am3d:pos x="0" y="0" z="67550695"/>
                    <am3d:up dx="0" dy="36000000" dz="0"/>
                    <am3d:lookAt x="0" y="0" z="0"/>
                    <am3d:perspective fov="2700000"/>
                  </am3d:camera>
                  <am3d:trans>
                    <am3d:meterPerModelUnit n="250000" d="1000000"/>
                    <am3d:preTrans dx="0" dy="-18000000" dz="0"/>
                    <am3d:scale>
                      <am3d:sx n="1000000" d="1000000"/>
                      <am3d:sy n="1000000" d="1000000"/>
                      <am3d:sz n="1000000" d="1000000"/>
                    </am3d:scale>
                    <am3d:rot ax="2071668" ay="-3912487" az="-1919279"/>
                    <am3d:postTrans dx="0" dy="0" dz="0"/>
                  </am3d:trans>
                  <am3d:raster rName="Office3DRenderer" rVer="16.0.8326">
                    <am3d:blip r:embed="rId3"/>
                  </am3d:raster>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traight Wall">
                <a:extLst>
                  <a:ext uri="{FF2B5EF4-FFF2-40B4-BE49-F238E27FC236}">
                    <a16:creationId xmlns:a16="http://schemas.microsoft.com/office/drawing/2014/main" id="{30312C1B-C6FB-134D-9AC5-70B8F6B32871}"/>
                  </a:ext>
                </a:extLst>
              </p:cNvPr>
              <p:cNvPicPr>
                <a:picLocks noGrp="1" noRot="1" noChangeAspect="1" noMove="1" noResize="1" noEditPoints="1" noAdjustHandles="1" noChangeArrowheads="1" noChangeShapeType="1" noCrop="1"/>
              </p:cNvPicPr>
              <p:nvPr/>
            </p:nvPicPr>
            <p:blipFill>
              <a:blip r:embed="rId3"/>
              <a:stretch>
                <a:fillRect/>
              </a:stretch>
            </p:blipFill>
            <p:spPr>
              <a:xfrm>
                <a:off x="8094028" y="1324777"/>
                <a:ext cx="2861942" cy="5303003"/>
              </a:xfrm>
              <a:prstGeom prst="rect">
                <a:avLst/>
              </a:prstGeom>
            </p:spPr>
          </p:pic>
        </mc:Fallback>
      </mc:AlternateContent>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Phase Distortion and Group Delay</a:t>
            </a:r>
          </a:p>
        </p:txBody>
      </p:sp>
      <p:sp>
        <p:nvSpPr>
          <p:cNvPr id="20" name="TextBox 19">
            <a:extLst>
              <a:ext uri="{FF2B5EF4-FFF2-40B4-BE49-F238E27FC236}">
                <a16:creationId xmlns:a16="http://schemas.microsoft.com/office/drawing/2014/main" id="{EADF9187-512E-DB4D-A4BE-6124B822FF26}"/>
              </a:ext>
            </a:extLst>
          </p:cNvPr>
          <p:cNvSpPr txBox="1"/>
          <p:nvPr/>
        </p:nvSpPr>
        <p:spPr>
          <a:xfrm>
            <a:off x="1103947" y="1074870"/>
            <a:ext cx="10641013" cy="867930"/>
          </a:xfrm>
          <a:prstGeom prst="rect">
            <a:avLst/>
          </a:prstGeom>
          <a:noFill/>
        </p:spPr>
        <p:txBody>
          <a:bodyPr wrap="square" rtlCol="0">
            <a:spAutoFit/>
          </a:bodyPr>
          <a:lstStyle/>
          <a:p>
            <a:pPr marL="342900" lvl="0" indent="-342900" algn="just" defTabSz="914400" fontAlgn="base">
              <a:lnSpc>
                <a:spcPct val="90000"/>
              </a:lnSpc>
              <a:spcBef>
                <a:spcPct val="20000"/>
              </a:spcBef>
              <a:spcAft>
                <a:spcPct val="0"/>
              </a:spcAft>
              <a:buFontTx/>
              <a:buChar char="•"/>
            </a:pPr>
            <a:r>
              <a:rPr lang="en-GB" altLang="en-US" sz="2800" kern="0" dirty="0">
                <a:solidFill>
                  <a:srgbClr val="000000"/>
                </a:solidFill>
              </a:rPr>
              <a:t>Let us try to understand why we might want that a filter has linear phase (no phase distortion).</a:t>
            </a:r>
          </a:p>
        </p:txBody>
      </p:sp>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grpSp>
        <p:nvGrpSpPr>
          <p:cNvPr id="8" name="Group 7">
            <a:extLst>
              <a:ext uri="{FF2B5EF4-FFF2-40B4-BE49-F238E27FC236}">
                <a16:creationId xmlns:a16="http://schemas.microsoft.com/office/drawing/2014/main" id="{BF571AFE-9AA5-8846-877A-FADF0D42027F}"/>
              </a:ext>
            </a:extLst>
          </p:cNvPr>
          <p:cNvGrpSpPr/>
          <p:nvPr/>
        </p:nvGrpSpPr>
        <p:grpSpPr>
          <a:xfrm>
            <a:off x="2136545" y="2890596"/>
            <a:ext cx="676243" cy="2171364"/>
            <a:chOff x="2159405" y="3157742"/>
            <a:chExt cx="676243" cy="2171364"/>
          </a:xfrm>
        </p:grpSpPr>
        <mc:AlternateContent xmlns:mc="http://schemas.openxmlformats.org/markup-compatibility/2006">
          <mc:Choice xmlns:am3d="http://schemas.microsoft.com/office/drawing/2017/model3d" Requires="am3d">
            <p:graphicFrame>
              <p:nvGraphicFramePr>
                <p:cNvPr id="4" name="3D Model 3" descr="Red Sphere">
                  <a:extLst>
                    <a:ext uri="{FF2B5EF4-FFF2-40B4-BE49-F238E27FC236}">
                      <a16:creationId xmlns:a16="http://schemas.microsoft.com/office/drawing/2014/main" id="{4BA712EC-C588-F546-9A75-73EF9AFF0416}"/>
                    </a:ext>
                  </a:extLst>
                </p:cNvPr>
                <p:cNvGraphicFramePr>
                  <a:graphicFrameLocks noChangeAspect="1"/>
                </p:cNvGraphicFramePr>
                <p:nvPr>
                  <p:extLst>
                    <p:ext uri="{D42A27DB-BD31-4B8C-83A1-F6EECF244321}">
                      <p14:modId xmlns:p14="http://schemas.microsoft.com/office/powerpoint/2010/main" val="3290873304"/>
                    </p:ext>
                  </p:extLst>
                </p:nvPr>
              </p:nvGraphicFramePr>
              <p:xfrm>
                <a:off x="2191513" y="3157742"/>
                <a:ext cx="620769" cy="620769"/>
              </p:xfrm>
              <a:graphic>
                <a:graphicData uri="http://schemas.microsoft.com/office/drawing/2017/model3d">
                  <am3d:model3d r:embed="rId4">
                    <am3d:spPr>
                      <a:xfrm>
                        <a:off x="0" y="0"/>
                        <a:ext cx="620769" cy="620769"/>
                      </a:xfrm>
                      <a:prstGeom prst="rect">
                        <a:avLst/>
                      </a:prstGeom>
                      <a:noFill/>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y="10800000"/>
                      <am3d:postTrans dx="0" dy="0" dz="0"/>
                    </am3d:trans>
                    <am3d:raster rName="Office3DRenderer" rVer="16.0.8326">
                      <am3d:blip r:embed="rId5"/>
                    </am3d:raster>
                    <am3d:objViewport viewportSz="10173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Sphere">
                  <a:extLst>
                    <a:ext uri="{FF2B5EF4-FFF2-40B4-BE49-F238E27FC236}">
                      <a16:creationId xmlns:a16="http://schemas.microsoft.com/office/drawing/2014/main" id="{4BA712EC-C588-F546-9A75-73EF9AFF0416}"/>
                    </a:ext>
                  </a:extLst>
                </p:cNvPr>
                <p:cNvPicPr>
                  <a:picLocks noGrp="1" noRot="1" noChangeAspect="1" noMove="1" noResize="1" noEditPoints="1" noAdjustHandles="1" noChangeArrowheads="1" noChangeShapeType="1" noCrop="1"/>
                </p:cNvPicPr>
                <p:nvPr/>
              </p:nvPicPr>
              <p:blipFill>
                <a:blip r:embed="rId5"/>
                <a:stretch>
                  <a:fillRect/>
                </a:stretch>
              </p:blipFill>
              <p:spPr>
                <a:xfrm>
                  <a:off x="2168653" y="2890596"/>
                  <a:ext cx="620769" cy="620769"/>
                </a:xfrm>
                <a:prstGeom prst="rect">
                  <a:avLst/>
                </a:prstGeom>
                <a:noFill/>
              </p:spPr>
            </p:pic>
          </mc:Fallback>
        </mc:AlternateContent>
        <mc:AlternateContent xmlns:mc="http://schemas.openxmlformats.org/markup-compatibility/2006">
          <mc:Choice xmlns:am3d="http://schemas.microsoft.com/office/drawing/2017/model3d" Requires="am3d">
            <p:graphicFrame>
              <p:nvGraphicFramePr>
                <p:cNvPr id="5" name="3D Model 4" descr="Sphere">
                  <a:extLst>
                    <a:ext uri="{FF2B5EF4-FFF2-40B4-BE49-F238E27FC236}">
                      <a16:creationId xmlns:a16="http://schemas.microsoft.com/office/drawing/2014/main" id="{3F13ECC3-21DB-904C-9A87-598A118D44E2}"/>
                    </a:ext>
                  </a:extLst>
                </p:cNvPr>
                <p:cNvGraphicFramePr>
                  <a:graphicFrameLocks noChangeAspect="1"/>
                </p:cNvGraphicFramePr>
                <p:nvPr>
                  <p:extLst>
                    <p:ext uri="{D42A27DB-BD31-4B8C-83A1-F6EECF244321}">
                      <p14:modId xmlns:p14="http://schemas.microsoft.com/office/powerpoint/2010/main" val="2324400762"/>
                    </p:ext>
                  </p:extLst>
                </p:nvPr>
              </p:nvGraphicFramePr>
              <p:xfrm>
                <a:off x="2159405" y="4657799"/>
                <a:ext cx="671306" cy="671307"/>
              </p:xfrm>
              <a:graphic>
                <a:graphicData uri="http://schemas.microsoft.com/office/drawing/2017/model3d">
                  <am3d:model3d r:embed="rId6">
                    <am3d:spPr>
                      <a:xfrm>
                        <a:off x="0" y="0"/>
                        <a:ext cx="671306" cy="67130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951048" ay="-4270051" az="-902490"/>
                      <am3d:postTrans dx="0" dy="0" dz="0"/>
                    </am3d:trans>
                    <am3d:raster rName="Office3DRenderer" rVer="16.0.8326">
                      <am3d:blip r:embed="rId7"/>
                    </am3d:raster>
                    <am3d:objViewport viewportSz="10512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phere">
                  <a:extLst>
                    <a:ext uri="{FF2B5EF4-FFF2-40B4-BE49-F238E27FC236}">
                      <a16:creationId xmlns:a16="http://schemas.microsoft.com/office/drawing/2014/main" id="{3F13ECC3-21DB-904C-9A87-598A118D44E2}"/>
                    </a:ext>
                  </a:extLst>
                </p:cNvPr>
                <p:cNvPicPr>
                  <a:picLocks noGrp="1" noRot="1" noChangeAspect="1" noMove="1" noResize="1" noEditPoints="1" noAdjustHandles="1" noChangeArrowheads="1" noChangeShapeType="1" noCrop="1"/>
                </p:cNvPicPr>
                <p:nvPr/>
              </p:nvPicPr>
              <p:blipFill>
                <a:blip r:embed="rId7"/>
                <a:stretch>
                  <a:fillRect/>
                </a:stretch>
              </p:blipFill>
              <p:spPr>
                <a:xfrm>
                  <a:off x="2136545" y="4390653"/>
                  <a:ext cx="671306" cy="67130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Dark Grey Sphere">
                  <a:extLst>
                    <a:ext uri="{FF2B5EF4-FFF2-40B4-BE49-F238E27FC236}">
                      <a16:creationId xmlns:a16="http://schemas.microsoft.com/office/drawing/2014/main" id="{22587DCC-F686-6B41-A0DC-88E69D7EEB54}"/>
                    </a:ext>
                  </a:extLst>
                </p:cNvPr>
                <p:cNvGraphicFramePr>
                  <a:graphicFrameLocks noChangeAspect="1"/>
                </p:cNvGraphicFramePr>
                <p:nvPr>
                  <p:extLst>
                    <p:ext uri="{D42A27DB-BD31-4B8C-83A1-F6EECF244321}">
                      <p14:modId xmlns:p14="http://schemas.microsoft.com/office/powerpoint/2010/main" val="3310336467"/>
                    </p:ext>
                  </p:extLst>
                </p:nvPr>
              </p:nvGraphicFramePr>
              <p:xfrm>
                <a:off x="2191513" y="3869950"/>
                <a:ext cx="644135" cy="644136"/>
              </p:xfrm>
              <a:graphic>
                <a:graphicData uri="http://schemas.microsoft.com/office/drawing/2017/model3d">
                  <am3d:model3d r:embed="rId8">
                    <am3d:spPr>
                      <a:xfrm>
                        <a:off x="0" y="0"/>
                        <a:ext cx="644135" cy="644136"/>
                      </a:xfrm>
                      <a:prstGeom prst="rect">
                        <a:avLst/>
                      </a:prstGeom>
                      <a:noFill/>
                      <a:ln>
                        <a:noFill/>
                      </a:ln>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9076236" ay="1903511" az="9835244"/>
                      <am3d:postTrans dx="0" dy="0" dz="0"/>
                    </am3d:trans>
                    <am3d:raster rName="Office3DRenderer" rVer="16.0.8326">
                      <am3d:blip r:embed="rId9"/>
                    </am3d:raster>
                    <am3d:objViewport viewportSz="1023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ark Grey Sphere">
                  <a:extLst>
                    <a:ext uri="{FF2B5EF4-FFF2-40B4-BE49-F238E27FC236}">
                      <a16:creationId xmlns:a16="http://schemas.microsoft.com/office/drawing/2014/main" id="{22587DCC-F686-6B41-A0DC-88E69D7EEB54}"/>
                    </a:ext>
                  </a:extLst>
                </p:cNvPr>
                <p:cNvPicPr>
                  <a:picLocks noGrp="1" noRot="1" noChangeAspect="1" noMove="1" noResize="1" noEditPoints="1" noAdjustHandles="1" noChangeArrowheads="1" noChangeShapeType="1" noCrop="1"/>
                </p:cNvPicPr>
                <p:nvPr/>
              </p:nvPicPr>
              <p:blipFill>
                <a:blip r:embed="rId9"/>
                <a:stretch>
                  <a:fillRect/>
                </a:stretch>
              </p:blipFill>
              <p:spPr>
                <a:xfrm>
                  <a:off x="2168653" y="3602804"/>
                  <a:ext cx="644135" cy="644136"/>
                </a:xfrm>
                <a:prstGeom prst="rect">
                  <a:avLst/>
                </a:prstGeom>
                <a:noFill/>
                <a:ln>
                  <a:noFill/>
                </a:ln>
              </p:spPr>
            </p:pic>
          </mc:Fallback>
        </mc:AlternateContent>
      </p:grpSp>
      <p:sp>
        <p:nvSpPr>
          <p:cNvPr id="9" name="TextBox 8">
            <a:extLst>
              <a:ext uri="{FF2B5EF4-FFF2-40B4-BE49-F238E27FC236}">
                <a16:creationId xmlns:a16="http://schemas.microsoft.com/office/drawing/2014/main" id="{9F3A80E3-4875-9B45-B47B-5888042B649E}"/>
              </a:ext>
            </a:extLst>
          </p:cNvPr>
          <p:cNvSpPr txBox="1"/>
          <p:nvPr/>
        </p:nvSpPr>
        <p:spPr>
          <a:xfrm>
            <a:off x="1103947" y="5779432"/>
            <a:ext cx="8138030" cy="769441"/>
          </a:xfrm>
          <a:prstGeom prst="rect">
            <a:avLst/>
          </a:prstGeom>
          <a:noFill/>
        </p:spPr>
        <p:txBody>
          <a:bodyPr wrap="square" rtlCol="0">
            <a:spAutoFit/>
          </a:bodyPr>
          <a:lstStyle/>
          <a:p>
            <a:r>
              <a:rPr lang="en-US" sz="2200" b="1" dirty="0"/>
              <a:t>The 3 marbles (3 frequencies) hit the wall at the same time: </a:t>
            </a:r>
            <a:r>
              <a:rPr lang="en-US" sz="2200" b="1" dirty="0">
                <a:solidFill>
                  <a:schemeClr val="accent4">
                    <a:lumMod val="50000"/>
                    <a:lumOff val="50000"/>
                  </a:schemeClr>
                </a:solidFill>
              </a:rPr>
              <a:t>NO DISTORTION, SAME GROUP DELAY</a:t>
            </a:r>
          </a:p>
        </p:txBody>
      </p:sp>
    </p:spTree>
    <p:extLst>
      <p:ext uri="{BB962C8B-B14F-4D97-AF65-F5344CB8AC3E}">
        <p14:creationId xmlns:p14="http://schemas.microsoft.com/office/powerpoint/2010/main" val="166773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fill="hold" nodeType="clickEffect">
                                  <p:stCondLst>
                                    <p:cond delay="0"/>
                                  </p:stCondLst>
                                  <p:childTnLst>
                                    <p:animMotion origin="layout" path="M 0.04362 -0.03889 L 0.53581 -0.04213 " pathEditMode="relative" rAng="0" ptsTypes="AA">
                                      <p:cBhvr>
                                        <p:cTn id="16" dur="2000" fill="hold"/>
                                        <p:tgtEl>
                                          <p:spTgt spid="8"/>
                                        </p:tgtEl>
                                        <p:attrNameLst>
                                          <p:attrName>ppt_x</p:attrName>
                                          <p:attrName>ppt_y</p:attrName>
                                        </p:attrNameLst>
                                      </p:cBhvr>
                                      <p:rCtr x="24609" y="-162"/>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7" name="3D Model 6" descr="Straight Wall">
                <a:extLst>
                  <a:ext uri="{FF2B5EF4-FFF2-40B4-BE49-F238E27FC236}">
                    <a16:creationId xmlns:a16="http://schemas.microsoft.com/office/drawing/2014/main" id="{30312C1B-C6FB-134D-9AC5-70B8F6B32871}"/>
                  </a:ext>
                </a:extLst>
              </p:cNvPr>
              <p:cNvGraphicFramePr>
                <a:graphicFrameLocks noChangeAspect="1"/>
              </p:cNvGraphicFramePr>
              <p:nvPr/>
            </p:nvGraphicFramePr>
            <p:xfrm>
              <a:off x="8094028" y="1324777"/>
              <a:ext cx="2861942" cy="5303003"/>
            </p:xfrm>
            <a:graphic>
              <a:graphicData uri="http://schemas.microsoft.com/office/drawing/2017/model3d">
                <am3d:model3d r:embed="rId2">
                  <am3d:spPr>
                    <a:xfrm>
                      <a:off x="0" y="0"/>
                      <a:ext cx="2861942" cy="5303003"/>
                    </a:xfrm>
                    <a:prstGeom prst="rect">
                      <a:avLst/>
                    </a:prstGeom>
                  </am3d:spPr>
                  <am3d:camera>
                    <am3d:pos x="0" y="0" z="67550695"/>
                    <am3d:up dx="0" dy="36000000" dz="0"/>
                    <am3d:lookAt x="0" y="0" z="0"/>
                    <am3d:perspective fov="2700000"/>
                  </am3d:camera>
                  <am3d:trans>
                    <am3d:meterPerModelUnit n="250000" d="1000000"/>
                    <am3d:preTrans dx="0" dy="-18000000" dz="0"/>
                    <am3d:scale>
                      <am3d:sx n="1000000" d="1000000"/>
                      <am3d:sy n="1000000" d="1000000"/>
                      <am3d:sz n="1000000" d="1000000"/>
                    </am3d:scale>
                    <am3d:rot ax="2071668" ay="-3912487" az="-1919279"/>
                    <am3d:postTrans dx="0" dy="0" dz="0"/>
                  </am3d:trans>
                  <am3d:raster rName="Office3DRenderer" rVer="16.0.8326">
                    <am3d:blip r:embed="rId3"/>
                  </am3d:raster>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traight Wall">
                <a:extLst>
                  <a:ext uri="{FF2B5EF4-FFF2-40B4-BE49-F238E27FC236}">
                    <a16:creationId xmlns:a16="http://schemas.microsoft.com/office/drawing/2014/main" id="{30312C1B-C6FB-134D-9AC5-70B8F6B32871}"/>
                  </a:ext>
                </a:extLst>
              </p:cNvPr>
              <p:cNvPicPr>
                <a:picLocks noGrp="1" noRot="1" noChangeAspect="1" noMove="1" noResize="1" noEditPoints="1" noAdjustHandles="1" noChangeArrowheads="1" noChangeShapeType="1" noCrop="1"/>
              </p:cNvPicPr>
              <p:nvPr/>
            </p:nvPicPr>
            <p:blipFill>
              <a:blip r:embed="rId3"/>
              <a:stretch>
                <a:fillRect/>
              </a:stretch>
            </p:blipFill>
            <p:spPr>
              <a:xfrm>
                <a:off x="8094028" y="1324777"/>
                <a:ext cx="2861942" cy="5303003"/>
              </a:xfrm>
              <a:prstGeom prst="rect">
                <a:avLst/>
              </a:prstGeom>
            </p:spPr>
          </p:pic>
        </mc:Fallback>
      </mc:AlternateContent>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Phase Distortion and Group Delay</a:t>
            </a:r>
          </a:p>
        </p:txBody>
      </p:sp>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mc:Choice xmlns:am3d="http://schemas.microsoft.com/office/drawing/2017/model3d" Requires="am3d">
          <p:graphicFrame>
            <p:nvGraphicFramePr>
              <p:cNvPr id="4" name="3D Model 3" descr="Red Sphere">
                <a:extLst>
                  <a:ext uri="{FF2B5EF4-FFF2-40B4-BE49-F238E27FC236}">
                    <a16:creationId xmlns:a16="http://schemas.microsoft.com/office/drawing/2014/main" id="{4BA712EC-C588-F546-9A75-73EF9AFF0416}"/>
                  </a:ext>
                </a:extLst>
              </p:cNvPr>
              <p:cNvGraphicFramePr>
                <a:graphicFrameLocks noChangeAspect="1"/>
              </p:cNvGraphicFramePr>
              <p:nvPr/>
            </p:nvGraphicFramePr>
            <p:xfrm>
              <a:off x="2168653" y="2890596"/>
              <a:ext cx="620769" cy="620769"/>
            </p:xfrm>
            <a:graphic>
              <a:graphicData uri="http://schemas.microsoft.com/office/drawing/2017/model3d">
                <am3d:model3d r:embed="rId4">
                  <am3d:spPr>
                    <a:xfrm>
                      <a:off x="0" y="0"/>
                      <a:ext cx="620769" cy="620769"/>
                    </a:xfrm>
                    <a:prstGeom prst="rect">
                      <a:avLst/>
                    </a:prstGeom>
                    <a:noFill/>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y="10800000"/>
                    <am3d:postTrans dx="0" dy="0" dz="0"/>
                  </am3d:trans>
                  <am3d:raster rName="Office3DRenderer" rVer="16.0.8326">
                    <am3d:blip r:embed="rId5"/>
                  </am3d:raster>
                  <am3d:objViewport viewportSz="10173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Sphere">
                <a:extLst>
                  <a:ext uri="{FF2B5EF4-FFF2-40B4-BE49-F238E27FC236}">
                    <a16:creationId xmlns:a16="http://schemas.microsoft.com/office/drawing/2014/main" id="{4BA712EC-C588-F546-9A75-73EF9AFF0416}"/>
                  </a:ext>
                </a:extLst>
              </p:cNvPr>
              <p:cNvPicPr>
                <a:picLocks noGrp="1" noRot="1" noChangeAspect="1" noMove="1" noResize="1" noEditPoints="1" noAdjustHandles="1" noChangeArrowheads="1" noChangeShapeType="1" noCrop="1"/>
              </p:cNvPicPr>
              <p:nvPr/>
            </p:nvPicPr>
            <p:blipFill>
              <a:blip r:embed="rId5"/>
              <a:stretch>
                <a:fillRect/>
              </a:stretch>
            </p:blipFill>
            <p:spPr>
              <a:xfrm>
                <a:off x="2168653" y="2890596"/>
                <a:ext cx="620769" cy="620769"/>
              </a:xfrm>
              <a:prstGeom prst="rect">
                <a:avLst/>
              </a:prstGeom>
              <a:noFill/>
            </p:spPr>
          </p:pic>
        </mc:Fallback>
      </mc:AlternateContent>
      <mc:AlternateContent xmlns:mc="http://schemas.openxmlformats.org/markup-compatibility/2006">
        <mc:Choice xmlns:am3d="http://schemas.microsoft.com/office/drawing/2017/model3d" Requires="am3d">
          <p:graphicFrame>
            <p:nvGraphicFramePr>
              <p:cNvPr id="5" name="3D Model 4" descr="Sphere">
                <a:extLst>
                  <a:ext uri="{FF2B5EF4-FFF2-40B4-BE49-F238E27FC236}">
                    <a16:creationId xmlns:a16="http://schemas.microsoft.com/office/drawing/2014/main" id="{3F13ECC3-21DB-904C-9A87-598A118D44E2}"/>
                  </a:ext>
                </a:extLst>
              </p:cNvPr>
              <p:cNvGraphicFramePr>
                <a:graphicFrameLocks noChangeAspect="1"/>
              </p:cNvGraphicFramePr>
              <p:nvPr/>
            </p:nvGraphicFramePr>
            <p:xfrm>
              <a:off x="2136545" y="4390653"/>
              <a:ext cx="671306" cy="671307"/>
            </p:xfrm>
            <a:graphic>
              <a:graphicData uri="http://schemas.microsoft.com/office/drawing/2017/model3d">
                <am3d:model3d r:embed="rId6">
                  <am3d:spPr>
                    <a:xfrm>
                      <a:off x="0" y="0"/>
                      <a:ext cx="671306" cy="67130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951048" ay="-4270051" az="-902490"/>
                    <am3d:postTrans dx="0" dy="0" dz="0"/>
                  </am3d:trans>
                  <am3d:raster rName="Office3DRenderer" rVer="16.0.8326">
                    <am3d:blip r:embed="rId7"/>
                  </am3d:raster>
                  <am3d:objViewport viewportSz="10512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phere">
                <a:extLst>
                  <a:ext uri="{FF2B5EF4-FFF2-40B4-BE49-F238E27FC236}">
                    <a16:creationId xmlns:a16="http://schemas.microsoft.com/office/drawing/2014/main" id="{3F13ECC3-21DB-904C-9A87-598A118D44E2}"/>
                  </a:ext>
                </a:extLst>
              </p:cNvPr>
              <p:cNvPicPr>
                <a:picLocks noGrp="1" noRot="1" noChangeAspect="1" noMove="1" noResize="1" noEditPoints="1" noAdjustHandles="1" noChangeArrowheads="1" noChangeShapeType="1" noCrop="1"/>
              </p:cNvPicPr>
              <p:nvPr/>
            </p:nvPicPr>
            <p:blipFill>
              <a:blip r:embed="rId7"/>
              <a:stretch>
                <a:fillRect/>
              </a:stretch>
            </p:blipFill>
            <p:spPr>
              <a:xfrm>
                <a:off x="2136545" y="4390653"/>
                <a:ext cx="671306" cy="67130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Dark Grey Sphere">
                <a:extLst>
                  <a:ext uri="{FF2B5EF4-FFF2-40B4-BE49-F238E27FC236}">
                    <a16:creationId xmlns:a16="http://schemas.microsoft.com/office/drawing/2014/main" id="{22587DCC-F686-6B41-A0DC-88E69D7EEB54}"/>
                  </a:ext>
                </a:extLst>
              </p:cNvPr>
              <p:cNvGraphicFramePr>
                <a:graphicFrameLocks noChangeAspect="1"/>
              </p:cNvGraphicFramePr>
              <p:nvPr/>
            </p:nvGraphicFramePr>
            <p:xfrm>
              <a:off x="2168653" y="3602804"/>
              <a:ext cx="644135" cy="644136"/>
            </p:xfrm>
            <a:graphic>
              <a:graphicData uri="http://schemas.microsoft.com/office/drawing/2017/model3d">
                <am3d:model3d r:embed="rId8">
                  <am3d:spPr>
                    <a:xfrm>
                      <a:off x="0" y="0"/>
                      <a:ext cx="644135" cy="644136"/>
                    </a:xfrm>
                    <a:prstGeom prst="rect">
                      <a:avLst/>
                    </a:prstGeom>
                    <a:noFill/>
                    <a:ln>
                      <a:noFill/>
                    </a:ln>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9076236" ay="1903511" az="9835244"/>
                    <am3d:postTrans dx="0" dy="0" dz="0"/>
                  </am3d:trans>
                  <am3d:raster rName="Office3DRenderer" rVer="16.0.8326">
                    <am3d:blip r:embed="rId9"/>
                  </am3d:raster>
                  <am3d:objViewport viewportSz="10230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ark Grey Sphere">
                <a:extLst>
                  <a:ext uri="{FF2B5EF4-FFF2-40B4-BE49-F238E27FC236}">
                    <a16:creationId xmlns:a16="http://schemas.microsoft.com/office/drawing/2014/main" id="{22587DCC-F686-6B41-A0DC-88E69D7EEB54}"/>
                  </a:ext>
                </a:extLst>
              </p:cNvPr>
              <p:cNvPicPr>
                <a:picLocks noGrp="1" noRot="1" noChangeAspect="1" noMove="1" noResize="1" noEditPoints="1" noAdjustHandles="1" noChangeArrowheads="1" noChangeShapeType="1" noCrop="1"/>
              </p:cNvPicPr>
              <p:nvPr/>
            </p:nvPicPr>
            <p:blipFill>
              <a:blip r:embed="rId9"/>
              <a:stretch>
                <a:fillRect/>
              </a:stretch>
            </p:blipFill>
            <p:spPr>
              <a:xfrm>
                <a:off x="2168653" y="3602804"/>
                <a:ext cx="644135" cy="644136"/>
              </a:xfrm>
              <a:prstGeom prst="rect">
                <a:avLst/>
              </a:prstGeom>
              <a:noFill/>
              <a:ln>
                <a:noFill/>
              </a:ln>
            </p:spPr>
          </p:pic>
        </mc:Fallback>
      </mc:AlternateContent>
      <p:sp>
        <p:nvSpPr>
          <p:cNvPr id="9" name="TextBox 8">
            <a:extLst>
              <a:ext uri="{FF2B5EF4-FFF2-40B4-BE49-F238E27FC236}">
                <a16:creationId xmlns:a16="http://schemas.microsoft.com/office/drawing/2014/main" id="{9F3A80E3-4875-9B45-B47B-5888042B649E}"/>
              </a:ext>
            </a:extLst>
          </p:cNvPr>
          <p:cNvSpPr txBox="1"/>
          <p:nvPr/>
        </p:nvSpPr>
        <p:spPr>
          <a:xfrm>
            <a:off x="1103947" y="5779432"/>
            <a:ext cx="8138030" cy="769441"/>
          </a:xfrm>
          <a:prstGeom prst="rect">
            <a:avLst/>
          </a:prstGeom>
          <a:noFill/>
        </p:spPr>
        <p:txBody>
          <a:bodyPr wrap="square" rtlCol="0">
            <a:spAutoFit/>
          </a:bodyPr>
          <a:lstStyle/>
          <a:p>
            <a:r>
              <a:rPr lang="en-US" sz="2200" b="1" dirty="0"/>
              <a:t>The 3 marbles (3 frequencies) hit the wall at different times: </a:t>
            </a:r>
            <a:r>
              <a:rPr lang="en-US" sz="2200" b="1" dirty="0">
                <a:solidFill>
                  <a:schemeClr val="accent4">
                    <a:lumMod val="50000"/>
                    <a:lumOff val="50000"/>
                  </a:schemeClr>
                </a:solidFill>
              </a:rPr>
              <a:t>Phase DISTORTION, Different GROUP DELAY</a:t>
            </a:r>
          </a:p>
        </p:txBody>
      </p:sp>
    </p:spTree>
    <p:extLst>
      <p:ext uri="{BB962C8B-B14F-4D97-AF65-F5344CB8AC3E}">
        <p14:creationId xmlns:p14="http://schemas.microsoft.com/office/powerpoint/2010/main" val="377481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fill="hold" nodeType="clickEffect">
                                  <p:stCondLst>
                                    <p:cond delay="0"/>
                                  </p:stCondLst>
                                  <p:childTnLst>
                                    <p:animMotion origin="layout" path="M 0.03476 -0.00046 L 0.51575 -0.00046 " pathEditMode="relative" ptsTypes="AA">
                                      <p:cBhvr>
                                        <p:cTn id="16" dur="1800" fill="hold"/>
                                        <p:tgtEl>
                                          <p:spTgt spid="6"/>
                                        </p:tgtEl>
                                        <p:attrNameLst>
                                          <p:attrName>ppt_x</p:attrName>
                                          <p:attrName>ppt_y</p:attrName>
                                        </p:attrNameLst>
                                      </p:cBhvr>
                                    </p:animMotion>
                                  </p:childTnLst>
                                </p:cTn>
                              </p:par>
                              <p:par>
                                <p:cTn id="17" presetID="0" presetClass="path" presetSubtype="0" fill="hold" nodeType="withEffect">
                                  <p:stCondLst>
                                    <p:cond delay="0"/>
                                  </p:stCondLst>
                                  <p:childTnLst>
                                    <p:animMotion origin="layout" path="M 0.02708 0.00787 L 0.50638 0.00787 " pathEditMode="relative" rAng="0" ptsTypes="AA">
                                      <p:cBhvr>
                                        <p:cTn id="18" dur="2200" fill="hold"/>
                                        <p:tgtEl>
                                          <p:spTgt spid="4"/>
                                        </p:tgtEl>
                                        <p:attrNameLst>
                                          <p:attrName>ppt_x</p:attrName>
                                          <p:attrName>ppt_y</p:attrName>
                                        </p:attrNameLst>
                                      </p:cBhvr>
                                      <p:rCtr x="23958" y="0"/>
                                    </p:animMotion>
                                  </p:childTnLst>
                                </p:cTn>
                              </p:par>
                              <p:par>
                                <p:cTn id="19" presetID="0" presetClass="path" presetSubtype="0" fill="hold" nodeType="withEffect">
                                  <p:stCondLst>
                                    <p:cond delay="0"/>
                                  </p:stCondLst>
                                  <p:childTnLst>
                                    <p:animMotion origin="layout" path="M 0.03633 0.00278 L 0.51732 0.00278 " pathEditMode="relative" ptsTypes="AA">
                                      <p:cBhvr>
                                        <p:cTn id="20" dur="2000" fill="hold"/>
                                        <p:tgtEl>
                                          <p:spTgt spid="5"/>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Phase Distortion and Group Delay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F3A80E3-4875-9B45-B47B-5888042B649E}"/>
                  </a:ext>
                </a:extLst>
              </p:cNvPr>
              <p:cNvSpPr txBox="1"/>
              <p:nvPr/>
            </p:nvSpPr>
            <p:spPr>
              <a:xfrm>
                <a:off x="1247298" y="1813222"/>
                <a:ext cx="9697403"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Now, the marbles are </a:t>
                </a:r>
                <a:r>
                  <a:rPr lang="en-US" sz="2400" dirty="0">
                    <a:solidFill>
                      <a:srgbClr val="0070C0"/>
                    </a:solidFill>
                  </a:rPr>
                  <a:t>the frequency components </a:t>
                </a:r>
                <a:r>
                  <a:rPr lang="en-US" sz="2400" dirty="0"/>
                  <a:t>of the signal to be filtered </a:t>
                </a:r>
                <a:r>
                  <a:rPr lang="en-US" sz="2400" dirty="0">
                    <a:solidFill>
                      <a:srgbClr val="0070C0"/>
                    </a:solidFill>
                  </a:rPr>
                  <a:t>and the filter is the air between </a:t>
                </a:r>
                <a:r>
                  <a:rPr lang="en-US" sz="2400" dirty="0"/>
                  <a:t>the marble launch zone and the </a:t>
                </a:r>
                <a:r>
                  <a:rPr lang="en-US" sz="2400" dirty="0">
                    <a:solidFill>
                      <a:srgbClr val="0070C0"/>
                    </a:solidFill>
                  </a:rPr>
                  <a:t>wall (observer);</a:t>
                </a:r>
              </a:p>
              <a:p>
                <a:pPr marL="342900" indent="-342900">
                  <a:buFont typeface="Arial" panose="020B0604020202020204" pitchFamily="34" charset="0"/>
                  <a:buChar char="•"/>
                </a:pPr>
                <a:endParaRPr lang="en-US" sz="2400" dirty="0">
                  <a:solidFill>
                    <a:schemeClr val="accent4">
                      <a:lumMod val="50000"/>
                      <a:lumOff val="50000"/>
                    </a:schemeClr>
                  </a:solidFill>
                </a:endParaRPr>
              </a:p>
              <a:p>
                <a:pPr marL="342900" indent="-342900">
                  <a:buFont typeface="Arial" panose="020B0604020202020204" pitchFamily="34" charset="0"/>
                  <a:buChar char="•"/>
                </a:pPr>
                <a:r>
                  <a:rPr lang="en-US" sz="2400" dirty="0">
                    <a:solidFill>
                      <a:schemeClr val="bg1">
                        <a:lumMod val="10000"/>
                      </a:schemeClr>
                    </a:solidFill>
                  </a:rPr>
                  <a:t>If the phase is not linear, i.e. not a linear function of </a:t>
                </a:r>
                <a14:m>
                  <m:oMath xmlns:m="http://schemas.openxmlformats.org/officeDocument/2006/math">
                    <m:r>
                      <m:rPr>
                        <m:sty m:val="p"/>
                      </m:rPr>
                      <a:rPr lang="en-US" sz="2400" b="0" i="0" dirty="0" smtClean="0">
                        <a:solidFill>
                          <a:schemeClr val="bg1">
                            <a:lumMod val="10000"/>
                          </a:schemeClr>
                        </a:solidFill>
                        <a:latin typeface="Cambria Math" panose="02040503050406030204" pitchFamily="18" charset="0"/>
                      </a:rPr>
                      <m:t>Ω</m:t>
                    </m:r>
                  </m:oMath>
                </a14:m>
                <a:r>
                  <a:rPr lang="en-US" sz="2400" dirty="0">
                    <a:solidFill>
                      <a:schemeClr val="bg1">
                        <a:lumMod val="10000"/>
                      </a:schemeClr>
                    </a:solidFill>
                  </a:rPr>
                  <a:t>, </a:t>
                </a:r>
                <a:r>
                  <a:rPr lang="en-US" sz="2400" dirty="0">
                    <a:solidFill>
                      <a:srgbClr val="0070C0"/>
                    </a:solidFill>
                  </a:rPr>
                  <a:t>then the phase is distorted</a:t>
                </a:r>
                <a:r>
                  <a:rPr lang="en-US" sz="2400" dirty="0">
                    <a:solidFill>
                      <a:schemeClr val="bg1">
                        <a:lumMod val="10000"/>
                      </a:schemeClr>
                    </a:solidFill>
                  </a:rPr>
                  <a:t> and the observer perceives a signal different from the wanted one;</a:t>
                </a:r>
              </a:p>
              <a:p>
                <a:pPr marL="342900" indent="-342900">
                  <a:buFont typeface="Arial" panose="020B0604020202020204" pitchFamily="34" charset="0"/>
                  <a:buChar char="•"/>
                </a:pPr>
                <a:endParaRPr lang="en-US" sz="2400" dirty="0">
                  <a:solidFill>
                    <a:schemeClr val="bg1">
                      <a:lumMod val="10000"/>
                    </a:schemeClr>
                  </a:solidFill>
                </a:endParaRPr>
              </a:p>
              <a:p>
                <a:pPr marL="342900" indent="-342900">
                  <a:buFont typeface="Arial" panose="020B0604020202020204" pitchFamily="34" charset="0"/>
                  <a:buChar char="•"/>
                </a:pPr>
                <a:r>
                  <a:rPr lang="en-US" sz="2400" dirty="0">
                    <a:solidFill>
                      <a:schemeClr val="bg1">
                        <a:lumMod val="10000"/>
                      </a:schemeClr>
                    </a:solidFill>
                  </a:rPr>
                  <a:t>If the phase is linear, then </a:t>
                </a:r>
                <a:r>
                  <a:rPr lang="en-US" sz="2400" dirty="0">
                    <a:solidFill>
                      <a:srgbClr val="0070C0"/>
                    </a:solidFill>
                  </a:rPr>
                  <a:t>the same delay</a:t>
                </a:r>
                <a:r>
                  <a:rPr lang="en-US" sz="2400" dirty="0">
                    <a:solidFill>
                      <a:schemeClr val="bg1">
                        <a:lumMod val="10000"/>
                      </a:schemeClr>
                    </a:solidFill>
                  </a:rPr>
                  <a:t> is applied to all frequencies;</a:t>
                </a:r>
              </a:p>
              <a:p>
                <a:pPr marL="342900" indent="-342900">
                  <a:buFont typeface="Arial" panose="020B0604020202020204" pitchFamily="34" charset="0"/>
                  <a:buChar char="•"/>
                </a:pPr>
                <a:endParaRPr lang="en-US" sz="2400" dirty="0">
                  <a:solidFill>
                    <a:schemeClr val="bg1">
                      <a:lumMod val="10000"/>
                    </a:schemeClr>
                  </a:solidFill>
                </a:endParaRPr>
              </a:p>
              <a:p>
                <a:pPr marL="342900" indent="-342900">
                  <a:buFont typeface="Arial" panose="020B0604020202020204" pitchFamily="34" charset="0"/>
                  <a:buChar char="•"/>
                </a:pPr>
                <a:r>
                  <a:rPr lang="en-US" sz="2400" dirty="0">
                    <a:solidFill>
                      <a:schemeClr val="bg1">
                        <a:lumMod val="10000"/>
                      </a:schemeClr>
                    </a:solidFill>
                  </a:rPr>
                  <a:t>We will now see under what conditions we get a linear phase filter. </a:t>
                </a:r>
              </a:p>
            </p:txBody>
          </p:sp>
        </mc:Choice>
        <mc:Fallback xmlns="">
          <p:sp>
            <p:nvSpPr>
              <p:cNvPr id="9" name="TextBox 8">
                <a:extLst>
                  <a:ext uri="{FF2B5EF4-FFF2-40B4-BE49-F238E27FC236}">
                    <a16:creationId xmlns:a16="http://schemas.microsoft.com/office/drawing/2014/main" id="{9F3A80E3-4875-9B45-B47B-5888042B649E}"/>
                  </a:ext>
                </a:extLst>
              </p:cNvPr>
              <p:cNvSpPr txBox="1">
                <a:spLocks noRot="1" noChangeAspect="1" noMove="1" noResize="1" noEditPoints="1" noAdjustHandles="1" noChangeArrowheads="1" noChangeShapeType="1" noTextEdit="1"/>
              </p:cNvSpPr>
              <p:nvPr/>
            </p:nvSpPr>
            <p:spPr>
              <a:xfrm>
                <a:off x="1247298" y="1813222"/>
                <a:ext cx="9697403" cy="4524315"/>
              </a:xfrm>
              <a:prstGeom prst="rect">
                <a:avLst/>
              </a:prstGeom>
              <a:blipFill>
                <a:blip r:embed="rId2"/>
                <a:stretch>
                  <a:fillRect l="-916" t="-1117" r="-1832" b="-1676"/>
                </a:stretch>
              </a:blipFill>
            </p:spPr>
            <p:txBody>
              <a:bodyPr/>
              <a:lstStyle/>
              <a:p>
                <a:r>
                  <a:rPr lang="en-US">
                    <a:noFill/>
                  </a:rPr>
                  <a:t> </a:t>
                </a:r>
              </a:p>
            </p:txBody>
          </p:sp>
        </mc:Fallback>
      </mc:AlternateContent>
    </p:spTree>
    <p:extLst>
      <p:ext uri="{BB962C8B-B14F-4D97-AF65-F5344CB8AC3E}">
        <p14:creationId xmlns:p14="http://schemas.microsoft.com/office/powerpoint/2010/main" val="247867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Linear Phase Digital Filters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ADF9187-512E-DB4D-A4BE-6124B822FF26}"/>
                  </a:ext>
                </a:extLst>
              </p:cNvPr>
              <p:cNvSpPr txBox="1"/>
              <p:nvPr/>
            </p:nvSpPr>
            <p:spPr>
              <a:xfrm>
                <a:off x="1128077" y="1180921"/>
                <a:ext cx="10641013" cy="6584688"/>
              </a:xfrm>
              <a:prstGeom prst="rect">
                <a:avLst/>
              </a:prstGeom>
              <a:noFill/>
            </p:spPr>
            <p:txBody>
              <a:bodyPr wrap="square" rtlCol="0">
                <a:spAutoFit/>
              </a:bodyPr>
              <a:lstStyle/>
              <a:p>
                <a:pPr marL="457200" indent="-457200">
                  <a:buFont typeface="Arial" panose="020B0604020202020204" pitchFamily="34" charset="0"/>
                  <a:buChar char="•"/>
                </a:pPr>
                <a:r>
                  <a:rPr lang="en-GB" altLang="en-US" sz="2800" dirty="0">
                    <a:solidFill>
                      <a:schemeClr val="bg1">
                        <a:lumMod val="10000"/>
                      </a:schemeClr>
                    </a:solidFill>
                  </a:rPr>
                  <a:t>Given that the impulse response </a:t>
                </a:r>
                <a14:m>
                  <m:oMath xmlns:m="http://schemas.openxmlformats.org/officeDocument/2006/math">
                    <m:r>
                      <a:rPr lang="en-GB" altLang="en-US" sz="2800" i="1" dirty="0" smtClean="0">
                        <a:solidFill>
                          <a:schemeClr val="bg1">
                            <a:lumMod val="10000"/>
                          </a:schemeClr>
                        </a:solidFill>
                        <a:latin typeface="Cambria Math" panose="02040503050406030204" pitchFamily="18" charset="0"/>
                      </a:rPr>
                      <m:t>h</m:t>
                    </m:r>
                    <m:r>
                      <a:rPr lang="en-GB" altLang="en-US" sz="2800" i="1" dirty="0" smtClean="0">
                        <a:solidFill>
                          <a:schemeClr val="bg1">
                            <a:lumMod val="10000"/>
                          </a:schemeClr>
                        </a:solidFill>
                        <a:latin typeface="Cambria Math" panose="02040503050406030204" pitchFamily="18" charset="0"/>
                      </a:rPr>
                      <m:t>[</m:t>
                    </m:r>
                    <m:r>
                      <a:rPr lang="en-GB" altLang="en-US" sz="2800" i="1" dirty="0" smtClean="0">
                        <a:solidFill>
                          <a:schemeClr val="bg1">
                            <a:lumMod val="10000"/>
                          </a:schemeClr>
                        </a:solidFill>
                        <a:latin typeface="Cambria Math" panose="02040503050406030204" pitchFamily="18" charset="0"/>
                      </a:rPr>
                      <m:t>𝑛</m:t>
                    </m:r>
                    <m:r>
                      <a:rPr lang="en-GB" altLang="en-US" sz="2800" i="1" dirty="0" smtClean="0">
                        <a:solidFill>
                          <a:schemeClr val="bg1">
                            <a:lumMod val="10000"/>
                          </a:schemeClr>
                        </a:solidFill>
                        <a:latin typeface="Cambria Math" panose="02040503050406030204" pitchFamily="18" charset="0"/>
                      </a:rPr>
                      <m:t>]</m:t>
                    </m:r>
                  </m:oMath>
                </a14:m>
                <a:r>
                  <a:rPr lang="en-GB" altLang="en-US" sz="2800" dirty="0">
                    <a:solidFill>
                      <a:schemeClr val="bg1">
                        <a:lumMod val="10000"/>
                      </a:schemeClr>
                    </a:solidFill>
                  </a:rPr>
                  <a:t> of a Digital filter is symmetric then the </a:t>
                </a:r>
                <a:r>
                  <a:rPr lang="en-GB" altLang="en-US" sz="2800" dirty="0">
                    <a:solidFill>
                      <a:srgbClr val="0070C0"/>
                    </a:solidFill>
                  </a:rPr>
                  <a:t>Phase of the filter will be Linear.</a:t>
                </a:r>
              </a:p>
              <a:p>
                <a:endParaRPr lang="en-GB" altLang="en-US" sz="2800" dirty="0"/>
              </a:p>
              <a:p>
                <a:endParaRPr lang="en-GB" altLang="en-US" sz="2800" dirty="0">
                  <a:solidFill>
                    <a:schemeClr val="bg1">
                      <a:lumMod val="10000"/>
                    </a:schemeClr>
                  </a:solidFill>
                </a:endParaRPr>
              </a:p>
              <a:p>
                <a:pPr marL="457200" indent="-457200">
                  <a:buFont typeface="Arial" panose="020B0604020202020204" pitchFamily="34" charset="0"/>
                  <a:buChar char="•"/>
                </a:pPr>
                <a:r>
                  <a:rPr lang="en-GB" altLang="en-US" sz="2800" dirty="0">
                    <a:solidFill>
                      <a:schemeClr val="bg1">
                        <a:lumMod val="10000"/>
                      </a:schemeClr>
                    </a:solidFill>
                  </a:rPr>
                  <a:t>The Group </a:t>
                </a:r>
                <a:r>
                  <a:rPr lang="en-GB" altLang="en-US" sz="2800" dirty="0" err="1">
                    <a:solidFill>
                      <a:schemeClr val="bg1">
                        <a:lumMod val="10000"/>
                      </a:schemeClr>
                    </a:solidFill>
                  </a:rPr>
                  <a:t>Delay,</a:t>
                </a:r>
                <a14:m>
                  <m:oMath xmlns:m="http://schemas.openxmlformats.org/officeDocument/2006/math">
                    <m:sSub>
                      <m:sSubPr>
                        <m:ctrlPr>
                          <a:rPr lang="en-GB" altLang="en-US" sz="2800" i="1" dirty="0" smtClean="0">
                            <a:solidFill>
                              <a:schemeClr val="bg1">
                                <a:lumMod val="10000"/>
                              </a:schemeClr>
                            </a:solidFill>
                            <a:latin typeface="Cambria Math" panose="02040503050406030204" pitchFamily="18" charset="0"/>
                          </a:rPr>
                        </m:ctrlPr>
                      </m:sSubPr>
                      <m:e>
                        <m:r>
                          <a:rPr lang="en-GB" altLang="en-US" sz="2800" b="0" i="1" dirty="0" smtClean="0">
                            <a:solidFill>
                              <a:schemeClr val="bg1">
                                <a:lumMod val="10000"/>
                              </a:schemeClr>
                            </a:solidFill>
                            <a:latin typeface="Cambria Math" panose="02040503050406030204" pitchFamily="18" charset="0"/>
                          </a:rPr>
                          <m:t> </m:t>
                        </m:r>
                        <m:r>
                          <a:rPr lang="en-GB" altLang="en-US" sz="2800" b="0" i="1" dirty="0" smtClean="0">
                            <a:solidFill>
                              <a:schemeClr val="bg1">
                                <a:lumMod val="10000"/>
                              </a:schemeClr>
                            </a:solidFill>
                            <a:latin typeface="Cambria Math" panose="02040503050406030204" pitchFamily="18" charset="0"/>
                          </a:rPr>
                          <m:t>𝜏</m:t>
                        </m:r>
                      </m:e>
                      <m:sub>
                        <m:r>
                          <a:rPr lang="en-GB" altLang="en-US" sz="2800" i="1" dirty="0" smtClean="0">
                            <a:solidFill>
                              <a:schemeClr val="bg1">
                                <a:lumMod val="10000"/>
                              </a:schemeClr>
                            </a:solidFill>
                            <a:latin typeface="Cambria Math" panose="02040503050406030204" pitchFamily="18" charset="0"/>
                          </a:rPr>
                          <m:t>𝐷</m:t>
                        </m:r>
                      </m:sub>
                    </m:sSub>
                  </m:oMath>
                </a14:m>
                <a:r>
                  <a:rPr lang="en-GB" altLang="en-US" sz="2800" baseline="-25000" dirty="0">
                    <a:solidFill>
                      <a:schemeClr val="bg1">
                        <a:lumMod val="10000"/>
                      </a:schemeClr>
                    </a:solidFill>
                  </a:rPr>
                  <a:t>,</a:t>
                </a:r>
                <a:r>
                  <a:rPr lang="en-GB" altLang="en-US" sz="2800" dirty="0">
                    <a:solidFill>
                      <a:schemeClr val="bg1">
                        <a:lumMod val="10000"/>
                      </a:schemeClr>
                    </a:solidFill>
                  </a:rPr>
                  <a:t> of the digital filter represents the delay that will be experienced by any frequency component of an input signal as is passes through the digital filter.</a:t>
                </a:r>
              </a:p>
              <a:p>
                <a:pPr marL="457200" indent="-457200">
                  <a:buFont typeface="Arial" panose="020B0604020202020204" pitchFamily="34" charset="0"/>
                  <a:buChar char="•"/>
                </a:pPr>
                <a:endParaRPr lang="en-GB" altLang="en-US" sz="2800" dirty="0">
                  <a:solidFill>
                    <a:schemeClr val="bg1">
                      <a:lumMod val="10000"/>
                    </a:schemeClr>
                  </a:solidFill>
                </a:endParaRPr>
              </a:p>
              <a:p>
                <a:pPr marL="457200" indent="-457200">
                  <a:buFont typeface="Arial" panose="020B0604020202020204" pitchFamily="34" charset="0"/>
                  <a:buChar char="•"/>
                </a:pPr>
                <a:r>
                  <a:rPr lang="en-GB" altLang="en-US" sz="2800" dirty="0">
                    <a:solidFill>
                      <a:schemeClr val="bg1">
                        <a:lumMod val="10000"/>
                      </a:schemeClr>
                    </a:solidFill>
                  </a:rPr>
                  <a:t>Remember that the DTFT of </a:t>
                </a:r>
                <a14:m>
                  <m:oMath xmlns:m="http://schemas.openxmlformats.org/officeDocument/2006/math">
                    <m:r>
                      <a:rPr lang="en-GB" altLang="en-US" sz="2800" i="1" dirty="0" smtClean="0">
                        <a:solidFill>
                          <a:schemeClr val="bg1">
                            <a:lumMod val="10000"/>
                          </a:schemeClr>
                        </a:solidFill>
                        <a:latin typeface="Cambria Math" panose="02040503050406030204" pitchFamily="18" charset="0"/>
                      </a:rPr>
                      <m:t>h</m:t>
                    </m:r>
                    <m:r>
                      <a:rPr lang="en-GB" altLang="en-US" sz="2800" i="1" dirty="0" smtClean="0">
                        <a:solidFill>
                          <a:schemeClr val="bg1">
                            <a:lumMod val="10000"/>
                          </a:schemeClr>
                        </a:solidFill>
                        <a:latin typeface="Cambria Math" panose="02040503050406030204" pitchFamily="18" charset="0"/>
                      </a:rPr>
                      <m:t>[</m:t>
                    </m:r>
                    <m:r>
                      <a:rPr lang="en-GB" altLang="en-US" sz="2800" i="1" dirty="0" smtClean="0">
                        <a:solidFill>
                          <a:schemeClr val="bg1">
                            <a:lumMod val="10000"/>
                          </a:schemeClr>
                        </a:solidFill>
                        <a:latin typeface="Cambria Math" panose="02040503050406030204" pitchFamily="18" charset="0"/>
                      </a:rPr>
                      <m:t>𝑛</m:t>
                    </m:r>
                    <m:r>
                      <a:rPr lang="en-GB" altLang="en-US" sz="2800" i="1" dirty="0" smtClean="0">
                        <a:solidFill>
                          <a:schemeClr val="bg1">
                            <a:lumMod val="10000"/>
                          </a:schemeClr>
                        </a:solidFill>
                        <a:latin typeface="Cambria Math" panose="02040503050406030204" pitchFamily="18" charset="0"/>
                      </a:rPr>
                      <m:t>]</m:t>
                    </m:r>
                  </m:oMath>
                </a14:m>
                <a:r>
                  <a:rPr lang="en-GB" altLang="en-US" sz="2800" dirty="0">
                    <a:solidFill>
                      <a:schemeClr val="bg1">
                        <a:lumMod val="10000"/>
                      </a:schemeClr>
                    </a:solidFill>
                  </a:rPr>
                  <a:t> is:</a:t>
                </a:r>
              </a:p>
              <a:p>
                <a:pPr marL="457200" indent="-457200">
                  <a:buFont typeface="Arial" panose="020B0604020202020204" pitchFamily="34" charset="0"/>
                  <a:buChar char="•"/>
                </a:pPr>
                <a:endParaRPr lang="en-GB" altLang="en-US" sz="2800" dirty="0">
                  <a:solidFill>
                    <a:schemeClr val="bg1">
                      <a:lumMod val="10000"/>
                    </a:schemeClr>
                  </a:solidFill>
                </a:endParaRPr>
              </a:p>
              <a:p>
                <a:pPr/>
                <a14:m>
                  <m:oMathPara xmlns:m="http://schemas.openxmlformats.org/officeDocument/2006/math">
                    <m:oMathParaPr>
                      <m:jc m:val="centerGroup"/>
                    </m:oMathParaPr>
                    <m:oMath xmlns:m="http://schemas.openxmlformats.org/officeDocument/2006/math">
                      <m:r>
                        <a:rPr lang="en-GB" altLang="en-US" sz="2800" i="1" dirty="0">
                          <a:solidFill>
                            <a:schemeClr val="bg1">
                              <a:lumMod val="10000"/>
                            </a:schemeClr>
                          </a:solidFill>
                          <a:latin typeface="Cambria Math" panose="02040503050406030204" pitchFamily="18" charset="0"/>
                        </a:rPr>
                        <m:t>𝐻</m:t>
                      </m:r>
                      <m:d>
                        <m:dPr>
                          <m:ctrlPr>
                            <a:rPr lang="en-GB" altLang="en-US" sz="2800" i="1" dirty="0">
                              <a:solidFill>
                                <a:schemeClr val="bg1">
                                  <a:lumMod val="10000"/>
                                </a:schemeClr>
                              </a:solidFill>
                              <a:latin typeface="Cambria Math" panose="02040503050406030204" pitchFamily="18" charset="0"/>
                            </a:rPr>
                          </m:ctrlPr>
                        </m:dPr>
                        <m:e>
                          <m:r>
                            <a:rPr lang="el-GR" altLang="en-US" sz="2800" i="1" dirty="0" err="1">
                              <a:solidFill>
                                <a:schemeClr val="bg1">
                                  <a:lumMod val="10000"/>
                                </a:schemeClr>
                              </a:solidFill>
                              <a:latin typeface="Cambria Math" panose="02040503050406030204" pitchFamily="18" charset="0"/>
                            </a:rPr>
                            <m:t>Ω</m:t>
                          </m:r>
                        </m:e>
                      </m:d>
                      <m:r>
                        <a:rPr lang="en-GB" altLang="en-US" sz="2800" i="1" dirty="0">
                          <a:solidFill>
                            <a:schemeClr val="bg1">
                              <a:lumMod val="10000"/>
                            </a:schemeClr>
                          </a:solidFill>
                          <a:latin typeface="Cambria Math" panose="02040503050406030204" pitchFamily="18" charset="0"/>
                        </a:rPr>
                        <m:t>=</m:t>
                      </m:r>
                      <m:sSup>
                        <m:sSupPr>
                          <m:ctrlPr>
                            <a:rPr lang="en-GB" altLang="en-US" sz="2800" i="1" dirty="0">
                              <a:solidFill>
                                <a:schemeClr val="bg1">
                                  <a:lumMod val="10000"/>
                                </a:schemeClr>
                              </a:solidFill>
                              <a:latin typeface="Cambria Math" panose="02040503050406030204" pitchFamily="18" charset="0"/>
                            </a:rPr>
                          </m:ctrlPr>
                        </m:sSupPr>
                        <m:e>
                          <m:r>
                            <a:rPr lang="en-GB" altLang="en-US" sz="2800" i="1" dirty="0">
                              <a:solidFill>
                                <a:schemeClr val="bg1">
                                  <a:lumMod val="10000"/>
                                </a:schemeClr>
                              </a:solidFill>
                              <a:latin typeface="Cambria Math" panose="02040503050406030204" pitchFamily="18" charset="0"/>
                            </a:rPr>
                            <m:t>𝑒</m:t>
                          </m:r>
                        </m:e>
                        <m:sup>
                          <m:r>
                            <a:rPr lang="en-GB" altLang="en-US" sz="2800" i="1" dirty="0">
                              <a:solidFill>
                                <a:schemeClr val="bg1">
                                  <a:lumMod val="10000"/>
                                </a:schemeClr>
                              </a:solidFill>
                              <a:latin typeface="Cambria Math" panose="02040503050406030204" pitchFamily="18" charset="0"/>
                            </a:rPr>
                            <m:t>𝑗</m:t>
                          </m:r>
                          <m:r>
                            <m:rPr>
                              <m:sty m:val="p"/>
                            </m:rPr>
                            <a:rPr lang="en-GB" altLang="en-US" sz="2800" dirty="0">
                              <a:solidFill>
                                <a:schemeClr val="bg1">
                                  <a:lumMod val="10000"/>
                                </a:schemeClr>
                              </a:solidFill>
                              <a:latin typeface="Cambria Math" panose="02040503050406030204" pitchFamily="18" charset="0"/>
                            </a:rPr>
                            <m:t>Ψ</m:t>
                          </m:r>
                          <m:d>
                            <m:dPr>
                              <m:ctrlPr>
                                <a:rPr lang="en-GB" altLang="en-US" sz="2800" i="1" dirty="0">
                                  <a:solidFill>
                                    <a:schemeClr val="bg1">
                                      <a:lumMod val="10000"/>
                                    </a:schemeClr>
                                  </a:solidFill>
                                  <a:latin typeface="Cambria Math" panose="02040503050406030204" pitchFamily="18" charset="0"/>
                                </a:rPr>
                              </m:ctrlPr>
                            </m:dPr>
                            <m:e>
                              <m:r>
                                <m:rPr>
                                  <m:sty m:val="p"/>
                                </m:rPr>
                                <a:rPr lang="en-GB" altLang="en-US" sz="2800" dirty="0">
                                  <a:solidFill>
                                    <a:schemeClr val="bg1">
                                      <a:lumMod val="10000"/>
                                    </a:schemeClr>
                                  </a:solidFill>
                                  <a:latin typeface="Cambria Math" panose="02040503050406030204" pitchFamily="18" charset="0"/>
                                </a:rPr>
                                <m:t>Ω</m:t>
                              </m:r>
                            </m:e>
                          </m:d>
                        </m:sup>
                      </m:sSup>
                      <m:r>
                        <a:rPr lang="en-GB" altLang="en-US" sz="2800" i="1" dirty="0">
                          <a:solidFill>
                            <a:schemeClr val="bg1">
                              <a:lumMod val="10000"/>
                            </a:schemeClr>
                          </a:solidFill>
                          <a:latin typeface="Cambria Math" panose="02040503050406030204" pitchFamily="18" charset="0"/>
                        </a:rPr>
                        <m:t> </m:t>
                      </m:r>
                      <m:d>
                        <m:dPr>
                          <m:begChr m:val="|"/>
                          <m:endChr m:val="|"/>
                          <m:ctrlPr>
                            <a:rPr lang="en-GB" altLang="en-US" sz="2800" i="1" dirty="0">
                              <a:solidFill>
                                <a:schemeClr val="bg1">
                                  <a:lumMod val="10000"/>
                                </a:schemeClr>
                              </a:solidFill>
                              <a:latin typeface="Cambria Math" panose="02040503050406030204" pitchFamily="18" charset="0"/>
                            </a:rPr>
                          </m:ctrlPr>
                        </m:dPr>
                        <m:e>
                          <m:r>
                            <a:rPr lang="en-GB" altLang="en-US" sz="2800" i="1" dirty="0">
                              <a:solidFill>
                                <a:schemeClr val="bg1">
                                  <a:lumMod val="10000"/>
                                </a:schemeClr>
                              </a:solidFill>
                              <a:latin typeface="Cambria Math" panose="02040503050406030204" pitchFamily="18" charset="0"/>
                            </a:rPr>
                            <m:t> </m:t>
                          </m:r>
                          <m:r>
                            <a:rPr lang="en-GB" altLang="en-US" sz="2800" i="1" dirty="0">
                              <a:solidFill>
                                <a:schemeClr val="bg1">
                                  <a:lumMod val="10000"/>
                                </a:schemeClr>
                              </a:solidFill>
                              <a:latin typeface="Cambria Math" panose="02040503050406030204" pitchFamily="18" charset="0"/>
                            </a:rPr>
                            <m:t>𝐻</m:t>
                          </m:r>
                          <m:d>
                            <m:dPr>
                              <m:ctrlPr>
                                <a:rPr lang="en-GB" altLang="en-US" sz="2800" i="1" dirty="0">
                                  <a:solidFill>
                                    <a:schemeClr val="bg1">
                                      <a:lumMod val="10000"/>
                                    </a:schemeClr>
                                  </a:solidFill>
                                  <a:latin typeface="Cambria Math" panose="02040503050406030204" pitchFamily="18" charset="0"/>
                                </a:rPr>
                              </m:ctrlPr>
                            </m:dPr>
                            <m:e>
                              <m:r>
                                <a:rPr lang="el-GR" altLang="en-US" sz="2800" i="1" dirty="0" err="1">
                                  <a:solidFill>
                                    <a:schemeClr val="bg1">
                                      <a:lumMod val="10000"/>
                                    </a:schemeClr>
                                  </a:solidFill>
                                  <a:latin typeface="Cambria Math" panose="02040503050406030204" pitchFamily="18" charset="0"/>
                                </a:rPr>
                                <m:t>Ω</m:t>
                              </m:r>
                            </m:e>
                          </m:d>
                        </m:e>
                      </m:d>
                      <m:r>
                        <a:rPr lang="en-GB" altLang="en-US" sz="2800" i="1" dirty="0">
                          <a:solidFill>
                            <a:schemeClr val="bg1">
                              <a:lumMod val="10000"/>
                            </a:schemeClr>
                          </a:solidFill>
                          <a:latin typeface="Cambria Math" panose="02040503050406030204" pitchFamily="18" charset="0"/>
                        </a:rPr>
                        <m:t> </m:t>
                      </m:r>
                    </m:oMath>
                  </m:oMathPara>
                </a14:m>
                <a:endParaRPr lang="en-GB" altLang="en-US" sz="2800" i="1" dirty="0">
                  <a:solidFill>
                    <a:schemeClr val="bg1">
                      <a:lumMod val="10000"/>
                    </a:schemeClr>
                  </a:solidFill>
                  <a:latin typeface="Cambria Math" panose="02040503050406030204" pitchFamily="18" charset="0"/>
                </a:endParaRPr>
              </a:p>
              <a:p>
                <a:endParaRPr lang="en-GB" altLang="en-US" sz="2800" i="1" dirty="0">
                  <a:solidFill>
                    <a:schemeClr val="bg1">
                      <a:lumMod val="10000"/>
                    </a:schemeClr>
                  </a:solidFill>
                  <a:latin typeface="Cambria Math" panose="02040503050406030204" pitchFamily="18" charset="0"/>
                </a:endParaRPr>
              </a:p>
              <a:p>
                <a14:m>
                  <m:oMath xmlns:m="http://schemas.openxmlformats.org/officeDocument/2006/math">
                    <m:r>
                      <a:rPr lang="en-GB" altLang="en-US" sz="2800" i="1" dirty="0">
                        <a:solidFill>
                          <a:schemeClr val="bg1">
                            <a:lumMod val="10000"/>
                          </a:schemeClr>
                        </a:solidFill>
                        <a:latin typeface="Cambria Math" panose="02040503050406030204" pitchFamily="18" charset="0"/>
                      </a:rPr>
                      <m:t> </m:t>
                    </m:r>
                  </m:oMath>
                </a14:m>
                <a:r>
                  <a:rPr lang="en-GB" altLang="en-US" sz="2800" dirty="0">
                    <a:solidFill>
                      <a:schemeClr val="bg1">
                        <a:lumMod val="10000"/>
                      </a:schemeClr>
                    </a:solidFill>
                  </a:rPr>
                  <a:t>where </a:t>
                </a:r>
                <a14:m>
                  <m:oMath xmlns:m="http://schemas.openxmlformats.org/officeDocument/2006/math">
                    <m:r>
                      <m:rPr>
                        <m:sty m:val="p"/>
                      </m:rPr>
                      <a:rPr lang="el-GR" altLang="en-US" sz="2800" dirty="0">
                        <a:solidFill>
                          <a:schemeClr val="bg1">
                            <a:lumMod val="10000"/>
                          </a:schemeClr>
                        </a:solidFill>
                        <a:latin typeface="Cambria Math" panose="02040503050406030204" pitchFamily="18" charset="0"/>
                      </a:rPr>
                      <m:t>Ψ</m:t>
                    </m:r>
                    <m:r>
                      <a:rPr lang="en-GB" altLang="en-US" sz="2800" i="1" dirty="0">
                        <a:solidFill>
                          <a:schemeClr val="bg1">
                            <a:lumMod val="10000"/>
                          </a:schemeClr>
                        </a:solidFill>
                        <a:latin typeface="Cambria Math" panose="02040503050406030204" pitchFamily="18" charset="0"/>
                      </a:rPr>
                      <m:t>(</m:t>
                    </m:r>
                    <m:r>
                      <a:rPr lang="el-GR" altLang="en-US" sz="2800" i="1" dirty="0" err="1">
                        <a:solidFill>
                          <a:schemeClr val="bg1">
                            <a:lumMod val="10000"/>
                          </a:schemeClr>
                        </a:solidFill>
                        <a:latin typeface="Cambria Math" panose="02040503050406030204" pitchFamily="18" charset="0"/>
                      </a:rPr>
                      <m:t>Ω</m:t>
                    </m:r>
                    <m:r>
                      <a:rPr lang="en-GB" altLang="en-US" sz="2800" i="1" dirty="0">
                        <a:solidFill>
                          <a:schemeClr val="bg1">
                            <a:lumMod val="10000"/>
                          </a:schemeClr>
                        </a:solidFill>
                        <a:latin typeface="Cambria Math" panose="02040503050406030204" pitchFamily="18" charset="0"/>
                      </a:rPr>
                      <m:t>)</m:t>
                    </m:r>
                  </m:oMath>
                </a14:m>
                <a:r>
                  <a:rPr lang="en-GB" altLang="en-US" sz="2800" dirty="0">
                    <a:solidFill>
                      <a:schemeClr val="bg1">
                        <a:lumMod val="10000"/>
                      </a:schemeClr>
                    </a:solidFill>
                  </a:rPr>
                  <a:t> is the Phase Response of the Filter</a:t>
                </a:r>
              </a:p>
              <a:p>
                <a:endParaRPr lang="en-GB" altLang="en-US" sz="2800" dirty="0"/>
              </a:p>
              <a:p>
                <a:endParaRPr lang="en-GB" altLang="en-US" sz="2800" dirty="0"/>
              </a:p>
            </p:txBody>
          </p:sp>
        </mc:Choice>
        <mc:Fallback xmlns="">
          <p:sp>
            <p:nvSpPr>
              <p:cNvPr id="20" name="TextBox 19">
                <a:extLst>
                  <a:ext uri="{FF2B5EF4-FFF2-40B4-BE49-F238E27FC236}">
                    <a16:creationId xmlns:a16="http://schemas.microsoft.com/office/drawing/2014/main" id="{EADF9187-512E-DB4D-A4BE-6124B822FF26}"/>
                  </a:ext>
                </a:extLst>
              </p:cNvPr>
              <p:cNvSpPr txBox="1">
                <a:spLocks noRot="1" noChangeAspect="1" noMove="1" noResize="1" noEditPoints="1" noAdjustHandles="1" noChangeArrowheads="1" noChangeShapeType="1" noTextEdit="1"/>
              </p:cNvSpPr>
              <p:nvPr/>
            </p:nvSpPr>
            <p:spPr>
              <a:xfrm>
                <a:off x="1128077" y="1180921"/>
                <a:ext cx="10641013" cy="6584688"/>
              </a:xfrm>
              <a:prstGeom prst="rect">
                <a:avLst/>
              </a:prstGeom>
              <a:blipFill>
                <a:blip r:embed="rId2"/>
                <a:stretch>
                  <a:fillRect l="-954" t="-115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428998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188" y="187325"/>
            <a:ext cx="10945812" cy="720725"/>
          </a:xfrm>
        </p:spPr>
        <p:txBody>
          <a:bodyPr/>
          <a:lstStyle/>
          <a:p>
            <a:r>
              <a:rPr lang="en-US" dirty="0">
                <a:solidFill>
                  <a:srgbClr val="0070C0"/>
                </a:solidFill>
              </a:rPr>
              <a:t>Linear Phase Digital Filters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ADF9187-512E-DB4D-A4BE-6124B822FF26}"/>
                  </a:ext>
                </a:extLst>
              </p:cNvPr>
              <p:cNvSpPr txBox="1"/>
              <p:nvPr/>
            </p:nvSpPr>
            <p:spPr>
              <a:xfrm>
                <a:off x="1120457" y="1120140"/>
                <a:ext cx="10945813" cy="6110904"/>
              </a:xfrm>
              <a:prstGeom prst="rect">
                <a:avLst/>
              </a:prstGeom>
              <a:noFill/>
            </p:spPr>
            <p:txBody>
              <a:bodyPr wrap="square" rtlCol="0">
                <a:spAutoFit/>
              </a:bodyPr>
              <a:lstStyle/>
              <a:p>
                <a:r>
                  <a:rPr lang="en-GB" altLang="en-US" sz="2200" dirty="0">
                    <a:solidFill>
                      <a:schemeClr val="bg1">
                        <a:lumMod val="10000"/>
                      </a:schemeClr>
                    </a:solidFill>
                  </a:rPr>
                  <a:t>The group delay is defined as</a:t>
                </a:r>
              </a:p>
              <a:p>
                <a:endParaRPr lang="en-GB" altLang="en-US" sz="2200" dirty="0">
                  <a:solidFill>
                    <a:schemeClr val="bg1">
                      <a:lumMod val="10000"/>
                    </a:schemeClr>
                  </a:solidFill>
                </a:endParaRPr>
              </a:p>
              <a:p>
                <a:r>
                  <a:rPr lang="en-GB" altLang="en-US" sz="2200" dirty="0">
                    <a:solidFill>
                      <a:schemeClr val="bg1">
                        <a:lumMod val="10000"/>
                      </a:schemeClr>
                    </a:solidFill>
                  </a:rPr>
                  <a:t>				 </a:t>
                </a:r>
                <a14:m>
                  <m:oMath xmlns:m="http://schemas.openxmlformats.org/officeDocument/2006/math">
                    <m:sSub>
                      <m:sSubPr>
                        <m:ctrlPr>
                          <a:rPr lang="en-GB" altLang="en-US" sz="2200" b="0" i="1" dirty="0" smtClean="0">
                            <a:solidFill>
                              <a:schemeClr val="bg1">
                                <a:lumMod val="10000"/>
                              </a:schemeClr>
                            </a:solidFill>
                            <a:latin typeface="Cambria Math" panose="02040503050406030204" pitchFamily="18" charset="0"/>
                          </a:rPr>
                        </m:ctrlPr>
                      </m:sSubPr>
                      <m:e>
                        <m:r>
                          <a:rPr lang="en-GB" altLang="en-US" sz="2200" b="0" i="1" dirty="0" smtClean="0">
                            <a:solidFill>
                              <a:schemeClr val="bg1">
                                <a:lumMod val="10000"/>
                              </a:schemeClr>
                            </a:solidFill>
                            <a:latin typeface="Cambria Math" panose="02040503050406030204" pitchFamily="18" charset="0"/>
                          </a:rPr>
                          <m:t>𝜏</m:t>
                        </m:r>
                      </m:e>
                      <m:sub>
                        <m:r>
                          <a:rPr lang="en-GB" altLang="en-US" sz="2200" b="0" i="1" dirty="0" smtClean="0">
                            <a:solidFill>
                              <a:schemeClr val="bg1">
                                <a:lumMod val="10000"/>
                              </a:schemeClr>
                            </a:solidFill>
                            <a:latin typeface="Cambria Math" panose="02040503050406030204" pitchFamily="18" charset="0"/>
                          </a:rPr>
                          <m:t>𝑑</m:t>
                        </m:r>
                      </m:sub>
                    </m:sSub>
                    <m:r>
                      <a:rPr lang="en-GB" altLang="en-US" sz="2200" i="1" dirty="0" smtClean="0">
                        <a:solidFill>
                          <a:schemeClr val="bg1">
                            <a:lumMod val="10000"/>
                          </a:schemeClr>
                        </a:solidFill>
                        <a:latin typeface="Cambria Math" panose="02040503050406030204" pitchFamily="18" charset="0"/>
                      </a:rPr>
                      <m:t> </m:t>
                    </m:r>
                    <m:r>
                      <a:rPr lang="en-GB" altLang="en-US" sz="2200" i="1" dirty="0">
                        <a:solidFill>
                          <a:schemeClr val="bg1">
                            <a:lumMod val="10000"/>
                          </a:schemeClr>
                        </a:solidFill>
                        <a:latin typeface="Cambria Math" panose="02040503050406030204" pitchFamily="18" charset="0"/>
                      </a:rPr>
                      <m:t>= − </m:t>
                    </m:r>
                    <m:f>
                      <m:fPr>
                        <m:ctrlPr>
                          <a:rPr lang="en-GB" altLang="en-US" sz="2200" i="1" dirty="0">
                            <a:solidFill>
                              <a:schemeClr val="bg1">
                                <a:lumMod val="10000"/>
                              </a:schemeClr>
                            </a:solidFill>
                            <a:latin typeface="Cambria Math" panose="02040503050406030204" pitchFamily="18" charset="0"/>
                          </a:rPr>
                        </m:ctrlPr>
                      </m:fPr>
                      <m:num>
                        <m:r>
                          <a:rPr lang="en-GB" altLang="en-US" sz="2200" b="0" i="1" dirty="0" smtClean="0">
                            <a:solidFill>
                              <a:schemeClr val="bg1">
                                <a:lumMod val="10000"/>
                              </a:schemeClr>
                            </a:solidFill>
                            <a:latin typeface="Cambria Math" panose="02040503050406030204" pitchFamily="18" charset="0"/>
                          </a:rPr>
                          <m:t>𝑑</m:t>
                        </m:r>
                        <m:r>
                          <m:rPr>
                            <m:sty m:val="p"/>
                          </m:rPr>
                          <a:rPr lang="el-GR" altLang="en-US" sz="2200" i="0" dirty="0">
                            <a:solidFill>
                              <a:schemeClr val="bg1">
                                <a:lumMod val="10000"/>
                              </a:schemeClr>
                            </a:solidFill>
                            <a:latin typeface="Cambria Math" panose="02040503050406030204" pitchFamily="18" charset="0"/>
                          </a:rPr>
                          <m:t>Ψ</m:t>
                        </m:r>
                        <m:d>
                          <m:dPr>
                            <m:ctrlPr>
                              <a:rPr lang="en-GB" altLang="en-US" sz="2200" i="1" dirty="0">
                                <a:solidFill>
                                  <a:schemeClr val="bg1">
                                    <a:lumMod val="10000"/>
                                  </a:schemeClr>
                                </a:solidFill>
                                <a:latin typeface="Cambria Math" panose="02040503050406030204" pitchFamily="18" charset="0"/>
                              </a:rPr>
                            </m:ctrlPr>
                          </m:dPr>
                          <m:e>
                            <m:r>
                              <a:rPr lang="el-GR" altLang="en-US" sz="2200" i="1" dirty="0" err="1">
                                <a:solidFill>
                                  <a:schemeClr val="bg1">
                                    <a:lumMod val="10000"/>
                                  </a:schemeClr>
                                </a:solidFill>
                                <a:latin typeface="Cambria Math" panose="02040503050406030204" pitchFamily="18" charset="0"/>
                              </a:rPr>
                              <m:t>Ω</m:t>
                            </m:r>
                          </m:e>
                        </m:d>
                      </m:num>
                      <m:den>
                        <m:r>
                          <a:rPr lang="en-GB" altLang="en-US" sz="2200" b="0" i="1" dirty="0" smtClean="0">
                            <a:solidFill>
                              <a:schemeClr val="bg1">
                                <a:lumMod val="10000"/>
                              </a:schemeClr>
                            </a:solidFill>
                            <a:latin typeface="Cambria Math" panose="02040503050406030204" pitchFamily="18" charset="0"/>
                          </a:rPr>
                          <m:t>𝑑</m:t>
                        </m:r>
                        <m:r>
                          <m:rPr>
                            <m:sty m:val="p"/>
                          </m:rPr>
                          <a:rPr lang="en-GB" altLang="en-US" sz="2200" b="0" i="0" dirty="0" smtClean="0">
                            <a:solidFill>
                              <a:schemeClr val="bg1">
                                <a:lumMod val="10000"/>
                              </a:schemeClr>
                            </a:solidFill>
                            <a:latin typeface="Cambria Math" panose="02040503050406030204" pitchFamily="18" charset="0"/>
                          </a:rPr>
                          <m:t>Ω</m:t>
                        </m:r>
                      </m:den>
                    </m:f>
                    <m:r>
                      <a:rPr lang="en-GB" altLang="en-US" sz="2200" i="1" dirty="0">
                        <a:solidFill>
                          <a:schemeClr val="bg1">
                            <a:lumMod val="10000"/>
                          </a:schemeClr>
                        </a:solidFill>
                        <a:latin typeface="Cambria Math" panose="02040503050406030204" pitchFamily="18" charset="0"/>
                      </a:rPr>
                      <m:t>   </m:t>
                    </m:r>
                  </m:oMath>
                </a14:m>
                <a:endParaRPr lang="en-GB" altLang="en-US" sz="2200" dirty="0">
                  <a:solidFill>
                    <a:schemeClr val="bg1">
                      <a:lumMod val="10000"/>
                    </a:schemeClr>
                  </a:solidFill>
                </a:endParaRPr>
              </a:p>
              <a:p>
                <a:endParaRPr lang="en-GB" altLang="en-US" sz="2200" dirty="0">
                  <a:solidFill>
                    <a:schemeClr val="bg1">
                      <a:lumMod val="10000"/>
                    </a:schemeClr>
                  </a:solidFill>
                </a:endParaRPr>
              </a:p>
              <a:p>
                <a:r>
                  <a:rPr lang="en-GB" altLang="en-US" sz="2200" dirty="0">
                    <a:solidFill>
                      <a:schemeClr val="bg1">
                        <a:lumMod val="10000"/>
                      </a:schemeClr>
                    </a:solidFill>
                  </a:rPr>
                  <a:t>and thus a digital filter with </a:t>
                </a:r>
                <a:r>
                  <a:rPr lang="en-GB" altLang="en-US" sz="2200" dirty="0">
                    <a:solidFill>
                      <a:srgbClr val="0070C0"/>
                    </a:solidFill>
                  </a:rPr>
                  <a:t>Linear Phase </a:t>
                </a:r>
                <a:r>
                  <a:rPr lang="en-GB" altLang="en-US" sz="2200" dirty="0">
                    <a:solidFill>
                      <a:schemeClr val="bg1">
                        <a:lumMod val="10000"/>
                      </a:schemeClr>
                    </a:solidFill>
                  </a:rPr>
                  <a:t>will have a </a:t>
                </a:r>
                <a:r>
                  <a:rPr lang="en-GB" altLang="en-US" sz="2200" dirty="0">
                    <a:solidFill>
                      <a:srgbClr val="0070C0"/>
                    </a:solidFill>
                  </a:rPr>
                  <a:t>Constant Group Delay.</a:t>
                </a:r>
              </a:p>
              <a:p>
                <a:endParaRPr lang="en-GB" altLang="en-US" sz="2200" dirty="0">
                  <a:solidFill>
                    <a:schemeClr val="bg1">
                      <a:lumMod val="10000"/>
                    </a:schemeClr>
                  </a:solidFill>
                </a:endParaRPr>
              </a:p>
              <a:p>
                <a:r>
                  <a:rPr lang="en-GB" altLang="en-US" sz="2200" dirty="0">
                    <a:solidFill>
                      <a:schemeClr val="bg1">
                        <a:lumMod val="10000"/>
                      </a:schemeClr>
                    </a:solidFill>
                  </a:rPr>
                  <a:t>For a Digital Filter with </a:t>
                </a:r>
                <a:r>
                  <a:rPr lang="en-GB" altLang="en-US" sz="2200" dirty="0">
                    <a:solidFill>
                      <a:srgbClr val="0070C0"/>
                    </a:solidFill>
                  </a:rPr>
                  <a:t>symmetric</a:t>
                </a:r>
                <a:r>
                  <a:rPr lang="en-GB" altLang="en-US" sz="2200" dirty="0">
                    <a:solidFill>
                      <a:schemeClr val="bg1">
                        <a:lumMod val="10000"/>
                      </a:schemeClr>
                    </a:solidFill>
                  </a:rPr>
                  <a:t> Impulse Response (with N even)  we can write  </a:t>
                </a:r>
              </a:p>
              <a:p>
                <a:r>
                  <a:rPr lang="en-GB" altLang="en-US" sz="2200" dirty="0">
                    <a:solidFill>
                      <a:schemeClr val="bg1">
                        <a:lumMod val="10000"/>
                      </a:schemeClr>
                    </a:solidFill>
                  </a:rPr>
                  <a:t>				</a:t>
                </a:r>
              </a:p>
              <a:p>
                <a:r>
                  <a:rPr lang="en-GB" altLang="en-US" sz="2200" dirty="0">
                    <a:solidFill>
                      <a:schemeClr val="bg1">
                        <a:lumMod val="10000"/>
                      </a:schemeClr>
                    </a:solidFill>
                  </a:rPr>
                  <a:t>				</a:t>
                </a:r>
                <a14:m>
                  <m:oMath xmlns:m="http://schemas.openxmlformats.org/officeDocument/2006/math">
                    <m:r>
                      <a:rPr lang="en-GB" altLang="en-US" sz="2200" i="1" dirty="0" smtClean="0">
                        <a:solidFill>
                          <a:schemeClr val="bg1">
                            <a:lumMod val="10000"/>
                          </a:schemeClr>
                        </a:solidFill>
                        <a:latin typeface="Cambria Math" panose="02040503050406030204" pitchFamily="18" charset="0"/>
                      </a:rPr>
                      <m:t>h</m:t>
                    </m:r>
                    <m:d>
                      <m:dPr>
                        <m:begChr m:val="["/>
                        <m:endChr m:val="]"/>
                        <m:ctrlPr>
                          <a:rPr lang="en-GB" altLang="en-US" sz="2200" i="1" dirty="0">
                            <a:solidFill>
                              <a:schemeClr val="bg1">
                                <a:lumMod val="10000"/>
                              </a:schemeClr>
                            </a:solidFill>
                            <a:latin typeface="Cambria Math" panose="02040503050406030204" pitchFamily="18" charset="0"/>
                          </a:rPr>
                        </m:ctrlPr>
                      </m:dPr>
                      <m:e>
                        <m:r>
                          <a:rPr lang="en-GB" altLang="en-US" sz="2200" i="1" dirty="0" err="1">
                            <a:solidFill>
                              <a:schemeClr val="bg1">
                                <a:lumMod val="10000"/>
                              </a:schemeClr>
                            </a:solidFill>
                            <a:latin typeface="Cambria Math" panose="02040503050406030204" pitchFamily="18" charset="0"/>
                          </a:rPr>
                          <m:t>𝑖</m:t>
                        </m:r>
                      </m:e>
                    </m:d>
                    <m:r>
                      <a:rPr lang="en-GB" altLang="en-US" sz="2200" i="1" dirty="0">
                        <a:solidFill>
                          <a:schemeClr val="bg1">
                            <a:lumMod val="10000"/>
                          </a:schemeClr>
                        </a:solidFill>
                        <a:latin typeface="Cambria Math" panose="02040503050406030204" pitchFamily="18" charset="0"/>
                      </a:rPr>
                      <m:t>=</m:t>
                    </m:r>
                    <m:r>
                      <a:rPr lang="en-GB" altLang="en-US" sz="2200" i="1" dirty="0">
                        <a:solidFill>
                          <a:schemeClr val="bg1">
                            <a:lumMod val="10000"/>
                          </a:schemeClr>
                        </a:solidFill>
                        <a:latin typeface="Cambria Math" panose="02040503050406030204" pitchFamily="18" charset="0"/>
                      </a:rPr>
                      <m:t>h</m:t>
                    </m:r>
                    <m:d>
                      <m:dPr>
                        <m:begChr m:val="["/>
                        <m:endChr m:val="]"/>
                        <m:ctrlPr>
                          <a:rPr lang="en-GB" altLang="en-US" sz="2200" i="1" dirty="0">
                            <a:solidFill>
                              <a:schemeClr val="bg1">
                                <a:lumMod val="10000"/>
                              </a:schemeClr>
                            </a:solidFill>
                            <a:latin typeface="Cambria Math" panose="02040503050406030204" pitchFamily="18" charset="0"/>
                          </a:rPr>
                        </m:ctrlPr>
                      </m:dPr>
                      <m:e>
                        <m:r>
                          <a:rPr lang="en-GB" altLang="en-US" sz="2200" i="1" dirty="0">
                            <a:solidFill>
                              <a:schemeClr val="bg1">
                                <a:lumMod val="10000"/>
                              </a:schemeClr>
                            </a:solidFill>
                            <a:latin typeface="Cambria Math" panose="02040503050406030204" pitchFamily="18" charset="0"/>
                          </a:rPr>
                          <m:t>𝑁</m:t>
                        </m:r>
                        <m:r>
                          <a:rPr lang="en-GB" altLang="en-US" sz="2200" i="1" dirty="0">
                            <a:solidFill>
                              <a:schemeClr val="bg1">
                                <a:lumMod val="10000"/>
                              </a:schemeClr>
                            </a:solidFill>
                            <a:latin typeface="Cambria Math" panose="02040503050406030204" pitchFamily="18" charset="0"/>
                          </a:rPr>
                          <m:t>−</m:t>
                        </m:r>
                        <m:r>
                          <a:rPr lang="en-GB" altLang="en-US" sz="2200" i="1" dirty="0" err="1">
                            <a:solidFill>
                              <a:schemeClr val="bg1">
                                <a:lumMod val="10000"/>
                              </a:schemeClr>
                            </a:solidFill>
                            <a:latin typeface="Cambria Math" panose="02040503050406030204" pitchFamily="18" charset="0"/>
                          </a:rPr>
                          <m:t>𝑖</m:t>
                        </m:r>
                      </m:e>
                    </m:d>
                    <m:r>
                      <a:rPr lang="en-GB" altLang="en-US" sz="2200" b="0" i="1" dirty="0" smtClean="0">
                        <a:solidFill>
                          <a:schemeClr val="bg1">
                            <a:lumMod val="10000"/>
                          </a:schemeClr>
                        </a:solidFill>
                        <a:latin typeface="Cambria Math" panose="02040503050406030204" pitchFamily="18" charset="0"/>
                      </a:rPr>
                      <m:t>.</m:t>
                    </m:r>
                    <m:r>
                      <a:rPr lang="en-GB" altLang="en-US" sz="2200" i="1" dirty="0">
                        <a:solidFill>
                          <a:schemeClr val="bg1">
                            <a:lumMod val="10000"/>
                          </a:schemeClr>
                        </a:solidFill>
                        <a:latin typeface="Cambria Math" panose="02040503050406030204" pitchFamily="18" charset="0"/>
                      </a:rPr>
                      <m:t> </m:t>
                    </m:r>
                    <m:r>
                      <a:rPr lang="en-GB" altLang="en-US" sz="2200" b="0" i="1" dirty="0" smtClean="0">
                        <a:solidFill>
                          <a:schemeClr val="bg1">
                            <a:lumMod val="10000"/>
                          </a:schemeClr>
                        </a:solidFill>
                        <a:latin typeface="Cambria Math" panose="02040503050406030204" pitchFamily="18" charset="0"/>
                      </a:rPr>
                      <m:t>      </m:t>
                    </m:r>
                    <m:r>
                      <a:rPr lang="en-GB" altLang="en-US" sz="2200" i="1" dirty="0">
                        <a:solidFill>
                          <a:schemeClr val="bg1">
                            <a:lumMod val="10000"/>
                          </a:schemeClr>
                        </a:solidFill>
                        <a:latin typeface="Cambria Math" panose="02040503050406030204" pitchFamily="18" charset="0"/>
                      </a:rPr>
                      <m:t> </m:t>
                    </m:r>
                    <m:r>
                      <a:rPr lang="en-GB" altLang="en-US" sz="2200" b="0" i="1" dirty="0" smtClean="0">
                        <a:solidFill>
                          <a:schemeClr val="bg1">
                            <a:lumMod val="10000"/>
                          </a:schemeClr>
                        </a:solidFill>
                        <a:latin typeface="Cambria Math" panose="02040503050406030204" pitchFamily="18" charset="0"/>
                      </a:rPr>
                      <m:t>𝑖</m:t>
                    </m:r>
                    <m:r>
                      <a:rPr lang="en-GB" altLang="en-US" sz="2200" i="1" dirty="0">
                        <a:solidFill>
                          <a:schemeClr val="bg1">
                            <a:lumMod val="10000"/>
                          </a:schemeClr>
                        </a:solidFill>
                        <a:latin typeface="Cambria Math" panose="02040503050406030204" pitchFamily="18" charset="0"/>
                      </a:rPr>
                      <m:t> = </m:t>
                    </m:r>
                    <m:r>
                      <a:rPr lang="en-GB" altLang="en-US" sz="2200" i="1" dirty="0" smtClean="0">
                        <a:solidFill>
                          <a:schemeClr val="bg1">
                            <a:lumMod val="10000"/>
                          </a:schemeClr>
                        </a:solidFill>
                        <a:latin typeface="Cambria Math" panose="02040503050406030204" pitchFamily="18" charset="0"/>
                      </a:rPr>
                      <m:t>0,1,2,…,</m:t>
                    </m:r>
                    <m:r>
                      <a:rPr lang="en-GB" altLang="en-US" sz="2200" i="1" dirty="0" smtClean="0">
                        <a:solidFill>
                          <a:schemeClr val="bg1">
                            <a:lumMod val="10000"/>
                          </a:schemeClr>
                        </a:solidFill>
                        <a:latin typeface="Cambria Math" panose="02040503050406030204" pitchFamily="18" charset="0"/>
                      </a:rPr>
                      <m:t>𝑁</m:t>
                    </m:r>
                    <m:r>
                      <a:rPr lang="en-GB" altLang="en-US" sz="2200" i="1" dirty="0">
                        <a:solidFill>
                          <a:schemeClr val="bg1">
                            <a:lumMod val="10000"/>
                          </a:schemeClr>
                        </a:solidFill>
                        <a:latin typeface="Cambria Math" panose="02040503050406030204" pitchFamily="18" charset="0"/>
                      </a:rPr>
                      <m:t>/2 −1 </m:t>
                    </m:r>
                  </m:oMath>
                </a14:m>
                <a:r>
                  <a:rPr lang="en-GB" altLang="en-US" sz="2200" dirty="0">
                    <a:solidFill>
                      <a:schemeClr val="bg1">
                        <a:lumMod val="10000"/>
                      </a:schemeClr>
                    </a:solidFill>
                  </a:rPr>
                  <a:t>.  </a:t>
                </a:r>
              </a:p>
              <a:p>
                <a:endParaRPr lang="en-GB" altLang="en-US" sz="2200" dirty="0">
                  <a:solidFill>
                    <a:schemeClr val="bg1">
                      <a:lumMod val="10000"/>
                    </a:schemeClr>
                  </a:solidFill>
                </a:endParaRPr>
              </a:p>
              <a:p>
                <a:r>
                  <a:rPr lang="en-GB" altLang="en-US" sz="2200" dirty="0">
                    <a:solidFill>
                      <a:schemeClr val="bg1">
                        <a:lumMod val="10000"/>
                      </a:schemeClr>
                    </a:solidFill>
                  </a:rPr>
                  <a:t>Taking the DTFT of </a:t>
                </a:r>
                <a14:m>
                  <m:oMath xmlns:m="http://schemas.openxmlformats.org/officeDocument/2006/math">
                    <m:r>
                      <a:rPr lang="en-GB" altLang="en-US" sz="2200" i="1" dirty="0" smtClean="0">
                        <a:solidFill>
                          <a:schemeClr val="bg1">
                            <a:lumMod val="10000"/>
                          </a:schemeClr>
                        </a:solidFill>
                        <a:latin typeface="Cambria Math" panose="02040503050406030204" pitchFamily="18" charset="0"/>
                      </a:rPr>
                      <m:t>h</m:t>
                    </m:r>
                    <m:r>
                      <a:rPr lang="en-GB" altLang="en-US" sz="2200" i="1" dirty="0" smtClean="0">
                        <a:solidFill>
                          <a:schemeClr val="bg1">
                            <a:lumMod val="10000"/>
                          </a:schemeClr>
                        </a:solidFill>
                        <a:latin typeface="Cambria Math" panose="02040503050406030204" pitchFamily="18" charset="0"/>
                      </a:rPr>
                      <m:t>[</m:t>
                    </m:r>
                    <m:r>
                      <a:rPr lang="en-GB" altLang="en-US" sz="2200" i="1" dirty="0" smtClean="0">
                        <a:solidFill>
                          <a:schemeClr val="bg1">
                            <a:lumMod val="10000"/>
                          </a:schemeClr>
                        </a:solidFill>
                        <a:latin typeface="Cambria Math" panose="02040503050406030204" pitchFamily="18" charset="0"/>
                      </a:rPr>
                      <m:t>𝑛</m:t>
                    </m:r>
                    <m:r>
                      <a:rPr lang="en-GB" altLang="en-US" sz="2200" i="1" dirty="0" smtClean="0">
                        <a:solidFill>
                          <a:schemeClr val="bg1">
                            <a:lumMod val="10000"/>
                          </a:schemeClr>
                        </a:solidFill>
                        <a:latin typeface="Cambria Math" panose="02040503050406030204" pitchFamily="18" charset="0"/>
                      </a:rPr>
                      <m:t>] </m:t>
                    </m:r>
                  </m:oMath>
                </a14:m>
                <a:r>
                  <a:rPr lang="en-GB" altLang="en-US" sz="2200" dirty="0">
                    <a:solidFill>
                      <a:schemeClr val="bg1">
                        <a:lumMod val="10000"/>
                      </a:schemeClr>
                    </a:solidFill>
                  </a:rPr>
                  <a:t>you should be able to show the following</a:t>
                </a:r>
              </a:p>
              <a:p>
                <a:endParaRPr lang="en-GB" altLang="en-US" sz="2200" dirty="0">
                  <a:solidFill>
                    <a:schemeClr val="bg1">
                      <a:lumMod val="10000"/>
                    </a:schemeClr>
                  </a:solidFill>
                </a:endParaRPr>
              </a:p>
              <a:p>
                <a:pPr/>
                <a14:m>
                  <m:oMathPara xmlns:m="http://schemas.openxmlformats.org/officeDocument/2006/math">
                    <m:oMathParaPr>
                      <m:jc m:val="centerGroup"/>
                    </m:oMathParaPr>
                    <m:oMath xmlns:m="http://schemas.openxmlformats.org/officeDocument/2006/math">
                      <m:r>
                        <a:rPr lang="en-GB" altLang="en-US" sz="2000" i="1" dirty="0" smtClean="0">
                          <a:solidFill>
                            <a:schemeClr val="bg1">
                              <a:lumMod val="10000"/>
                            </a:schemeClr>
                          </a:solidFill>
                          <a:latin typeface="Cambria Math" panose="02040503050406030204" pitchFamily="18" charset="0"/>
                        </a:rPr>
                        <m:t>𝐻</m:t>
                      </m:r>
                      <m:d>
                        <m:dPr>
                          <m:ctrlPr>
                            <a:rPr lang="en-GB" altLang="en-US" sz="2000" i="1" dirty="0" smtClean="0">
                              <a:solidFill>
                                <a:schemeClr val="bg1">
                                  <a:lumMod val="10000"/>
                                </a:schemeClr>
                              </a:solidFill>
                              <a:latin typeface="Cambria Math" panose="02040503050406030204" pitchFamily="18" charset="0"/>
                            </a:rPr>
                          </m:ctrlPr>
                        </m:dPr>
                        <m:e>
                          <m:r>
                            <a:rPr lang="el-GR" altLang="en-US" sz="2000" i="1" dirty="0" err="1">
                              <a:solidFill>
                                <a:schemeClr val="bg1">
                                  <a:lumMod val="10000"/>
                                </a:schemeClr>
                              </a:solidFill>
                              <a:latin typeface="Cambria Math" panose="02040503050406030204" pitchFamily="18" charset="0"/>
                            </a:rPr>
                            <m:t>Ω</m:t>
                          </m:r>
                        </m:e>
                      </m:d>
                      <m:r>
                        <a:rPr lang="en-GB" altLang="en-US" sz="2000" b="0" i="1" dirty="0" smtClean="0">
                          <a:solidFill>
                            <a:schemeClr val="bg1">
                              <a:lumMod val="10000"/>
                            </a:schemeClr>
                          </a:solidFill>
                          <a:latin typeface="Cambria Math" panose="02040503050406030204" pitchFamily="18" charset="0"/>
                        </a:rPr>
                        <m:t>=</m:t>
                      </m:r>
                      <m:r>
                        <a:rPr lang="en-GB" altLang="en-US" sz="2000" i="1" dirty="0">
                          <a:solidFill>
                            <a:schemeClr val="bg1">
                              <a:lumMod val="10000"/>
                            </a:schemeClr>
                          </a:solidFill>
                          <a:latin typeface="Cambria Math" panose="02040503050406030204" pitchFamily="18" charset="0"/>
                        </a:rPr>
                        <m:t> </m:t>
                      </m:r>
                      <m:r>
                        <a:rPr lang="en-GB" altLang="en-US" sz="2000" i="1" dirty="0" smtClean="0">
                          <a:solidFill>
                            <a:schemeClr val="bg1">
                              <a:lumMod val="10000"/>
                            </a:schemeClr>
                          </a:solidFill>
                          <a:latin typeface="Cambria Math" panose="02040503050406030204" pitchFamily="18" charset="0"/>
                        </a:rPr>
                        <m:t>h</m:t>
                      </m:r>
                      <m:d>
                        <m:dPr>
                          <m:begChr m:val="["/>
                          <m:endChr m:val="]"/>
                          <m:ctrlPr>
                            <a:rPr lang="en-GB" altLang="en-US" sz="2000" i="1" dirty="0">
                              <a:solidFill>
                                <a:schemeClr val="bg1">
                                  <a:lumMod val="10000"/>
                                </a:schemeClr>
                              </a:solidFill>
                              <a:latin typeface="Cambria Math" panose="02040503050406030204" pitchFamily="18" charset="0"/>
                            </a:rPr>
                          </m:ctrlPr>
                        </m:dPr>
                        <m:e>
                          <m:r>
                            <a:rPr lang="en-GB" altLang="en-US" sz="2000" i="1" dirty="0">
                              <a:solidFill>
                                <a:schemeClr val="bg1">
                                  <a:lumMod val="10000"/>
                                </a:schemeClr>
                              </a:solidFill>
                              <a:latin typeface="Cambria Math" panose="02040503050406030204" pitchFamily="18" charset="0"/>
                            </a:rPr>
                            <m:t>0</m:t>
                          </m:r>
                        </m:e>
                      </m:d>
                      <m:r>
                        <a:rPr lang="en-GB" altLang="en-US" sz="2000" i="1" dirty="0">
                          <a:solidFill>
                            <a:schemeClr val="bg1">
                              <a:lumMod val="10000"/>
                            </a:schemeClr>
                          </a:solidFill>
                          <a:latin typeface="Cambria Math" panose="02040503050406030204" pitchFamily="18" charset="0"/>
                        </a:rPr>
                        <m:t>+</m:t>
                      </m:r>
                      <m:r>
                        <a:rPr lang="en-GB" altLang="en-US" sz="2000" i="1" dirty="0">
                          <a:solidFill>
                            <a:schemeClr val="bg1">
                              <a:lumMod val="10000"/>
                            </a:schemeClr>
                          </a:solidFill>
                          <a:latin typeface="Cambria Math" panose="02040503050406030204" pitchFamily="18" charset="0"/>
                        </a:rPr>
                        <m:t>h</m:t>
                      </m:r>
                      <m:d>
                        <m:dPr>
                          <m:begChr m:val="["/>
                          <m:endChr m:val="]"/>
                          <m:ctrlPr>
                            <a:rPr lang="en-GB" altLang="en-US" sz="2000" i="1" dirty="0">
                              <a:solidFill>
                                <a:schemeClr val="bg1">
                                  <a:lumMod val="10000"/>
                                </a:schemeClr>
                              </a:solidFill>
                              <a:latin typeface="Cambria Math" panose="02040503050406030204" pitchFamily="18" charset="0"/>
                            </a:rPr>
                          </m:ctrlPr>
                        </m:dPr>
                        <m:e>
                          <m:r>
                            <a:rPr lang="en-GB" altLang="en-US" sz="2000" i="1" dirty="0">
                              <a:solidFill>
                                <a:schemeClr val="bg1">
                                  <a:lumMod val="10000"/>
                                </a:schemeClr>
                              </a:solidFill>
                              <a:latin typeface="Cambria Math" panose="02040503050406030204" pitchFamily="18" charset="0"/>
                            </a:rPr>
                            <m:t>1</m:t>
                          </m:r>
                        </m:e>
                      </m:d>
                      <m:sSup>
                        <m:sSupPr>
                          <m:ctrlPr>
                            <a:rPr lang="en-GB" altLang="en-US" sz="2000" b="0" i="1" dirty="0" smtClean="0">
                              <a:solidFill>
                                <a:schemeClr val="bg1">
                                  <a:lumMod val="10000"/>
                                </a:schemeClr>
                              </a:solidFill>
                              <a:latin typeface="Cambria Math" panose="02040503050406030204" pitchFamily="18" charset="0"/>
                            </a:rPr>
                          </m:ctrlPr>
                        </m:sSupPr>
                        <m:e>
                          <m:r>
                            <a:rPr lang="en-GB" altLang="en-US" sz="2000" i="1" dirty="0">
                              <a:solidFill>
                                <a:schemeClr val="bg1">
                                  <a:lumMod val="10000"/>
                                </a:schemeClr>
                              </a:solidFill>
                              <a:latin typeface="Cambria Math" panose="02040503050406030204" pitchFamily="18" charset="0"/>
                            </a:rPr>
                            <m:t>𝑒</m:t>
                          </m:r>
                        </m:e>
                        <m:sup>
                          <m:r>
                            <a:rPr lang="en-GB" altLang="en-US" sz="2000" b="0" i="1" dirty="0" smtClean="0">
                              <a:solidFill>
                                <a:schemeClr val="bg1">
                                  <a:lumMod val="10000"/>
                                </a:schemeClr>
                              </a:solidFill>
                              <a:latin typeface="Cambria Math" panose="02040503050406030204" pitchFamily="18" charset="0"/>
                            </a:rPr>
                            <m:t>−</m:t>
                          </m:r>
                          <m:r>
                            <a:rPr lang="en-GB" altLang="en-US" sz="2000" b="0" i="1" dirty="0" smtClean="0">
                              <a:solidFill>
                                <a:schemeClr val="bg1">
                                  <a:lumMod val="10000"/>
                                </a:schemeClr>
                              </a:solidFill>
                              <a:latin typeface="Cambria Math" panose="02040503050406030204" pitchFamily="18" charset="0"/>
                            </a:rPr>
                            <m:t>𝑗</m:t>
                          </m:r>
                          <m:r>
                            <m:rPr>
                              <m:sty m:val="p"/>
                            </m:rPr>
                            <a:rPr lang="en-GB" altLang="en-US" sz="2000" b="0" i="0" dirty="0" smtClean="0">
                              <a:solidFill>
                                <a:schemeClr val="bg1">
                                  <a:lumMod val="10000"/>
                                </a:schemeClr>
                              </a:solidFill>
                              <a:latin typeface="Cambria Math" panose="02040503050406030204" pitchFamily="18" charset="0"/>
                            </a:rPr>
                            <m:t>Ω</m:t>
                          </m:r>
                        </m:sup>
                      </m:sSup>
                      <m:r>
                        <a:rPr lang="en-GB" altLang="en-US" sz="2000" i="1" dirty="0">
                          <a:solidFill>
                            <a:schemeClr val="bg1">
                              <a:lumMod val="10000"/>
                            </a:schemeClr>
                          </a:solidFill>
                          <a:latin typeface="Cambria Math" panose="02040503050406030204" pitchFamily="18" charset="0"/>
                        </a:rPr>
                        <m:t> + </m:t>
                      </m:r>
                      <m:r>
                        <a:rPr lang="en-GB" altLang="en-US" sz="2000" i="1" dirty="0" smtClean="0">
                          <a:solidFill>
                            <a:schemeClr val="bg1">
                              <a:lumMod val="10000"/>
                            </a:schemeClr>
                          </a:solidFill>
                          <a:latin typeface="Cambria Math" panose="02040503050406030204" pitchFamily="18" charset="0"/>
                        </a:rPr>
                        <m:t>…</m:t>
                      </m:r>
                      <m:r>
                        <a:rPr lang="en-GB" altLang="en-US" sz="2000" b="0" i="1" dirty="0" smtClean="0">
                          <a:solidFill>
                            <a:schemeClr val="bg1">
                              <a:lumMod val="10000"/>
                            </a:schemeClr>
                          </a:solidFill>
                          <a:latin typeface="Cambria Math" panose="02040503050406030204" pitchFamily="18" charset="0"/>
                        </a:rPr>
                        <m:t>+</m:t>
                      </m:r>
                      <m:r>
                        <a:rPr lang="en-GB" altLang="en-US" sz="2000" i="1" dirty="0">
                          <a:solidFill>
                            <a:schemeClr val="bg1">
                              <a:lumMod val="10000"/>
                            </a:schemeClr>
                          </a:solidFill>
                          <a:latin typeface="Cambria Math" panose="02040503050406030204" pitchFamily="18" charset="0"/>
                        </a:rPr>
                        <m:t>h</m:t>
                      </m:r>
                      <m:r>
                        <a:rPr lang="en-GB" altLang="en-US" sz="2000" i="1" dirty="0">
                          <a:solidFill>
                            <a:schemeClr val="bg1">
                              <a:lumMod val="10000"/>
                            </a:schemeClr>
                          </a:solidFill>
                          <a:latin typeface="Cambria Math" panose="02040503050406030204" pitchFamily="18" charset="0"/>
                        </a:rPr>
                        <m:t>[</m:t>
                      </m:r>
                      <m:r>
                        <a:rPr lang="en-GB" altLang="en-US" sz="2000" i="1" dirty="0">
                          <a:solidFill>
                            <a:schemeClr val="bg1">
                              <a:lumMod val="10000"/>
                            </a:schemeClr>
                          </a:solidFill>
                          <a:latin typeface="Cambria Math" panose="02040503050406030204" pitchFamily="18" charset="0"/>
                        </a:rPr>
                        <m:t>𝑁</m:t>
                      </m:r>
                      <m:r>
                        <a:rPr lang="en-GB" altLang="en-US" sz="2000" i="1" dirty="0">
                          <a:solidFill>
                            <a:schemeClr val="bg1">
                              <a:lumMod val="10000"/>
                            </a:schemeClr>
                          </a:solidFill>
                          <a:latin typeface="Cambria Math" panose="02040503050406030204" pitchFamily="18" charset="0"/>
                        </a:rPr>
                        <m:t>−2]</m:t>
                      </m:r>
                      <m:sSup>
                        <m:sSupPr>
                          <m:ctrlPr>
                            <a:rPr lang="en-GB" altLang="en-US" sz="2000" i="1" dirty="0">
                              <a:solidFill>
                                <a:schemeClr val="bg1">
                                  <a:lumMod val="10000"/>
                                </a:schemeClr>
                              </a:solidFill>
                              <a:latin typeface="Cambria Math" panose="02040503050406030204" pitchFamily="18" charset="0"/>
                            </a:rPr>
                          </m:ctrlPr>
                        </m:sSupPr>
                        <m:e>
                          <m:r>
                            <a:rPr lang="en-GB" altLang="en-US" sz="2000" i="1" dirty="0">
                              <a:solidFill>
                                <a:schemeClr val="bg1">
                                  <a:lumMod val="10000"/>
                                </a:schemeClr>
                              </a:solidFill>
                              <a:latin typeface="Cambria Math" panose="02040503050406030204" pitchFamily="18" charset="0"/>
                            </a:rPr>
                            <m:t>𝑒</m:t>
                          </m:r>
                        </m:e>
                        <m:sup>
                          <m:r>
                            <a:rPr lang="en-GB" altLang="en-US" sz="2000" i="1" dirty="0">
                              <a:solidFill>
                                <a:schemeClr val="bg1">
                                  <a:lumMod val="10000"/>
                                </a:schemeClr>
                              </a:solidFill>
                              <a:latin typeface="Cambria Math" panose="02040503050406030204" pitchFamily="18" charset="0"/>
                            </a:rPr>
                            <m:t>−</m:t>
                          </m:r>
                          <m:r>
                            <a:rPr lang="en-GB" altLang="en-US" sz="2000" i="1" dirty="0">
                              <a:solidFill>
                                <a:schemeClr val="bg1">
                                  <a:lumMod val="10000"/>
                                </a:schemeClr>
                              </a:solidFill>
                              <a:latin typeface="Cambria Math" panose="02040503050406030204" pitchFamily="18" charset="0"/>
                            </a:rPr>
                            <m:t>𝑗</m:t>
                          </m:r>
                          <m:r>
                            <a:rPr lang="en-GB" altLang="en-US" sz="2000" dirty="0">
                              <a:solidFill>
                                <a:schemeClr val="bg1">
                                  <a:lumMod val="10000"/>
                                </a:schemeClr>
                              </a:solidFill>
                              <a:latin typeface="Cambria Math" panose="02040503050406030204" pitchFamily="18" charset="0"/>
                            </a:rPr>
                            <m:t>(</m:t>
                          </m:r>
                          <m:r>
                            <m:rPr>
                              <m:sty m:val="p"/>
                            </m:rPr>
                            <a:rPr lang="en-GB" altLang="en-US" sz="2000" dirty="0">
                              <a:solidFill>
                                <a:schemeClr val="bg1">
                                  <a:lumMod val="10000"/>
                                </a:schemeClr>
                              </a:solidFill>
                              <a:latin typeface="Cambria Math" panose="02040503050406030204" pitchFamily="18" charset="0"/>
                            </a:rPr>
                            <m:t>N</m:t>
                          </m:r>
                          <m:r>
                            <a:rPr lang="en-GB" altLang="en-US" sz="2000" dirty="0">
                              <a:solidFill>
                                <a:schemeClr val="bg1">
                                  <a:lumMod val="10000"/>
                                </a:schemeClr>
                              </a:solidFill>
                              <a:latin typeface="Cambria Math" panose="02040503050406030204" pitchFamily="18" charset="0"/>
                            </a:rPr>
                            <m:t>−2)</m:t>
                          </m:r>
                          <m:r>
                            <m:rPr>
                              <m:sty m:val="p"/>
                            </m:rPr>
                            <a:rPr lang="en-GB" altLang="en-US" sz="2000" dirty="0">
                              <a:solidFill>
                                <a:schemeClr val="bg1">
                                  <a:lumMod val="10000"/>
                                </a:schemeClr>
                              </a:solidFill>
                              <a:latin typeface="Cambria Math" panose="02040503050406030204" pitchFamily="18" charset="0"/>
                            </a:rPr>
                            <m:t>Ω</m:t>
                          </m:r>
                        </m:sup>
                      </m:sSup>
                      <m:r>
                        <a:rPr lang="en-GB" altLang="en-US" sz="2000" i="1" dirty="0">
                          <a:solidFill>
                            <a:schemeClr val="bg1">
                              <a:lumMod val="10000"/>
                            </a:schemeClr>
                          </a:solidFill>
                          <a:latin typeface="Cambria Math" panose="02040503050406030204" pitchFamily="18" charset="0"/>
                        </a:rPr>
                        <m:t>+</m:t>
                      </m:r>
                      <m:r>
                        <a:rPr lang="en-GB" altLang="en-US" sz="2000" i="1" dirty="0">
                          <a:solidFill>
                            <a:schemeClr val="bg1">
                              <a:lumMod val="10000"/>
                            </a:schemeClr>
                          </a:solidFill>
                          <a:latin typeface="Cambria Math" panose="02040503050406030204" pitchFamily="18" charset="0"/>
                        </a:rPr>
                        <m:t>h</m:t>
                      </m:r>
                      <m:r>
                        <a:rPr lang="en-GB" altLang="en-US" sz="2000" i="1" dirty="0">
                          <a:solidFill>
                            <a:schemeClr val="bg1">
                              <a:lumMod val="10000"/>
                            </a:schemeClr>
                          </a:solidFill>
                          <a:latin typeface="Cambria Math" panose="02040503050406030204" pitchFamily="18" charset="0"/>
                        </a:rPr>
                        <m:t>[</m:t>
                      </m:r>
                      <m:r>
                        <a:rPr lang="en-GB" altLang="en-US" sz="2000" i="1" dirty="0">
                          <a:solidFill>
                            <a:schemeClr val="bg1">
                              <a:lumMod val="10000"/>
                            </a:schemeClr>
                          </a:solidFill>
                          <a:latin typeface="Cambria Math" panose="02040503050406030204" pitchFamily="18" charset="0"/>
                        </a:rPr>
                        <m:t>𝑁</m:t>
                      </m:r>
                      <m:r>
                        <a:rPr lang="en-GB" altLang="en-US" sz="2000" i="1" dirty="0">
                          <a:solidFill>
                            <a:schemeClr val="bg1">
                              <a:lumMod val="10000"/>
                            </a:schemeClr>
                          </a:solidFill>
                          <a:latin typeface="Cambria Math" panose="02040503050406030204" pitchFamily="18" charset="0"/>
                        </a:rPr>
                        <m:t>−1]</m:t>
                      </m:r>
                      <m:sSup>
                        <m:sSupPr>
                          <m:ctrlPr>
                            <a:rPr lang="en-GB" altLang="en-US" sz="2000" i="1" dirty="0">
                              <a:solidFill>
                                <a:schemeClr val="bg1">
                                  <a:lumMod val="10000"/>
                                </a:schemeClr>
                              </a:solidFill>
                              <a:latin typeface="Cambria Math" panose="02040503050406030204" pitchFamily="18" charset="0"/>
                            </a:rPr>
                          </m:ctrlPr>
                        </m:sSupPr>
                        <m:e>
                          <m:r>
                            <a:rPr lang="en-GB" altLang="en-US" sz="2000" i="1" dirty="0">
                              <a:solidFill>
                                <a:schemeClr val="bg1">
                                  <a:lumMod val="10000"/>
                                </a:schemeClr>
                              </a:solidFill>
                              <a:latin typeface="Cambria Math" panose="02040503050406030204" pitchFamily="18" charset="0"/>
                            </a:rPr>
                            <m:t>𝑒</m:t>
                          </m:r>
                        </m:e>
                        <m:sup>
                          <m:r>
                            <a:rPr lang="en-GB" altLang="en-US" sz="2000" i="1" dirty="0">
                              <a:solidFill>
                                <a:schemeClr val="bg1">
                                  <a:lumMod val="10000"/>
                                </a:schemeClr>
                              </a:solidFill>
                              <a:latin typeface="Cambria Math" panose="02040503050406030204" pitchFamily="18" charset="0"/>
                            </a:rPr>
                            <m:t>−</m:t>
                          </m:r>
                          <m:r>
                            <a:rPr lang="en-GB" altLang="en-US" sz="2000" i="1" dirty="0">
                              <a:solidFill>
                                <a:schemeClr val="bg1">
                                  <a:lumMod val="10000"/>
                                </a:schemeClr>
                              </a:solidFill>
                              <a:latin typeface="Cambria Math" panose="02040503050406030204" pitchFamily="18" charset="0"/>
                            </a:rPr>
                            <m:t>𝑗</m:t>
                          </m:r>
                          <m:r>
                            <a:rPr lang="en-GB" altLang="en-US" sz="2000" dirty="0">
                              <a:solidFill>
                                <a:schemeClr val="bg1">
                                  <a:lumMod val="10000"/>
                                </a:schemeClr>
                              </a:solidFill>
                              <a:latin typeface="Cambria Math" panose="02040503050406030204" pitchFamily="18" charset="0"/>
                            </a:rPr>
                            <m:t>(</m:t>
                          </m:r>
                          <m:r>
                            <m:rPr>
                              <m:sty m:val="p"/>
                            </m:rPr>
                            <a:rPr lang="en-GB" altLang="en-US" sz="2000" dirty="0">
                              <a:solidFill>
                                <a:schemeClr val="bg1">
                                  <a:lumMod val="10000"/>
                                </a:schemeClr>
                              </a:solidFill>
                              <a:latin typeface="Cambria Math" panose="02040503050406030204" pitchFamily="18" charset="0"/>
                            </a:rPr>
                            <m:t>N</m:t>
                          </m:r>
                          <m:r>
                            <a:rPr lang="en-GB" altLang="en-US" sz="2000" dirty="0">
                              <a:solidFill>
                                <a:schemeClr val="bg1">
                                  <a:lumMod val="10000"/>
                                </a:schemeClr>
                              </a:solidFill>
                              <a:latin typeface="Cambria Math" panose="02040503050406030204" pitchFamily="18" charset="0"/>
                            </a:rPr>
                            <m:t>−1)</m:t>
                          </m:r>
                          <m:r>
                            <m:rPr>
                              <m:sty m:val="p"/>
                            </m:rPr>
                            <a:rPr lang="en-GB" altLang="en-US" sz="2000" dirty="0">
                              <a:solidFill>
                                <a:schemeClr val="bg1">
                                  <a:lumMod val="10000"/>
                                </a:schemeClr>
                              </a:solidFill>
                              <a:latin typeface="Cambria Math" panose="02040503050406030204" pitchFamily="18" charset="0"/>
                            </a:rPr>
                            <m:t>Ω</m:t>
                          </m:r>
                        </m:sup>
                      </m:sSup>
                    </m:oMath>
                  </m:oMathPara>
                </a14:m>
                <a:endParaRPr lang="en-GB" altLang="en-US" sz="2000" dirty="0">
                  <a:solidFill>
                    <a:schemeClr val="bg1">
                      <a:lumMod val="10000"/>
                    </a:schemeClr>
                  </a:solidFill>
                </a:endParaRPr>
              </a:p>
              <a:p>
                <a:pPr/>
                <a14:m>
                  <m:oMathPara xmlns:m="http://schemas.openxmlformats.org/officeDocument/2006/math">
                    <m:oMathParaPr>
                      <m:jc m:val="centerGroup"/>
                    </m:oMathParaPr>
                    <m:oMath xmlns:m="http://schemas.openxmlformats.org/officeDocument/2006/math">
                      <m:r>
                        <a:rPr lang="en-GB" altLang="en-US" sz="2000" i="1" dirty="0" smtClean="0">
                          <a:solidFill>
                            <a:schemeClr val="bg1">
                              <a:lumMod val="10000"/>
                            </a:schemeClr>
                          </a:solidFill>
                          <a:latin typeface="Cambria Math" panose="02040503050406030204" pitchFamily="18" charset="0"/>
                        </a:rPr>
                        <m:t>        =</m:t>
                      </m:r>
                      <m:sSup>
                        <m:sSupPr>
                          <m:ctrlPr>
                            <a:rPr lang="en-GB" altLang="en-US" sz="2000" b="0" i="1" dirty="0" smtClean="0">
                              <a:solidFill>
                                <a:schemeClr val="bg1">
                                  <a:lumMod val="10000"/>
                                </a:schemeClr>
                              </a:solidFill>
                              <a:latin typeface="Cambria Math" panose="02040503050406030204" pitchFamily="18" charset="0"/>
                            </a:rPr>
                          </m:ctrlPr>
                        </m:sSupPr>
                        <m:e>
                          <m:r>
                            <a:rPr lang="en-GB" altLang="en-US" sz="2000" i="1" dirty="0" smtClean="0">
                              <a:solidFill>
                                <a:schemeClr val="bg1">
                                  <a:lumMod val="10000"/>
                                </a:schemeClr>
                              </a:solidFill>
                              <a:latin typeface="Cambria Math" panose="02040503050406030204" pitchFamily="18" charset="0"/>
                            </a:rPr>
                            <m:t>𝑒</m:t>
                          </m:r>
                        </m:e>
                        <m:sup>
                          <m:r>
                            <a:rPr lang="en-GB" altLang="en-US" sz="2000" b="0" i="1" dirty="0" smtClean="0">
                              <a:solidFill>
                                <a:schemeClr val="bg1">
                                  <a:lumMod val="10000"/>
                                </a:schemeClr>
                              </a:solidFill>
                              <a:latin typeface="Cambria Math" panose="02040503050406030204" pitchFamily="18" charset="0"/>
                            </a:rPr>
                            <m:t>−</m:t>
                          </m:r>
                          <m:r>
                            <a:rPr lang="en-GB" altLang="en-US" sz="2000" b="0" i="1" dirty="0" smtClean="0">
                              <a:solidFill>
                                <a:schemeClr val="bg1">
                                  <a:lumMod val="10000"/>
                                </a:schemeClr>
                              </a:solidFill>
                              <a:latin typeface="Cambria Math" panose="02040503050406030204" pitchFamily="18" charset="0"/>
                            </a:rPr>
                            <m:t>𝑗</m:t>
                          </m:r>
                          <m:d>
                            <m:dPr>
                              <m:begChr m:val="["/>
                              <m:endChr m:val="]"/>
                              <m:ctrlPr>
                                <a:rPr lang="en-GB" altLang="en-US" sz="2000" b="0" i="1" dirty="0" smtClean="0">
                                  <a:solidFill>
                                    <a:schemeClr val="bg1">
                                      <a:lumMod val="10000"/>
                                    </a:schemeClr>
                                  </a:solidFill>
                                  <a:latin typeface="Cambria Math" panose="02040503050406030204" pitchFamily="18" charset="0"/>
                                </a:rPr>
                              </m:ctrlPr>
                            </m:dPr>
                            <m:e>
                              <m:f>
                                <m:fPr>
                                  <m:ctrlPr>
                                    <a:rPr lang="en-GB" altLang="en-US" sz="2000" b="0" i="1" dirty="0" smtClean="0">
                                      <a:solidFill>
                                        <a:schemeClr val="bg1">
                                          <a:lumMod val="10000"/>
                                        </a:schemeClr>
                                      </a:solidFill>
                                      <a:latin typeface="Cambria Math" panose="02040503050406030204" pitchFamily="18" charset="0"/>
                                    </a:rPr>
                                  </m:ctrlPr>
                                </m:fPr>
                                <m:num>
                                  <m:r>
                                    <a:rPr lang="en-GB" altLang="en-US" sz="2000" b="0" i="1" dirty="0" smtClean="0">
                                      <a:solidFill>
                                        <a:schemeClr val="bg1">
                                          <a:lumMod val="10000"/>
                                        </a:schemeClr>
                                      </a:solidFill>
                                      <a:latin typeface="Cambria Math" panose="02040503050406030204" pitchFamily="18" charset="0"/>
                                    </a:rPr>
                                    <m:t>𝑁</m:t>
                                  </m:r>
                                  <m:r>
                                    <a:rPr lang="en-GB" altLang="en-US" sz="2000" b="0" i="1" dirty="0" smtClean="0">
                                      <a:solidFill>
                                        <a:schemeClr val="bg1">
                                          <a:lumMod val="10000"/>
                                        </a:schemeClr>
                                      </a:solidFill>
                                      <a:latin typeface="Cambria Math" panose="02040503050406030204" pitchFamily="18" charset="0"/>
                                    </a:rPr>
                                    <m:t>−1</m:t>
                                  </m:r>
                                </m:num>
                                <m:den>
                                  <m:r>
                                    <a:rPr lang="en-GB" altLang="en-US" sz="2000" b="0" i="1" dirty="0" smtClean="0">
                                      <a:solidFill>
                                        <a:schemeClr val="bg1">
                                          <a:lumMod val="10000"/>
                                        </a:schemeClr>
                                      </a:solidFill>
                                      <a:latin typeface="Cambria Math" panose="02040503050406030204" pitchFamily="18" charset="0"/>
                                    </a:rPr>
                                    <m:t>2</m:t>
                                  </m:r>
                                </m:den>
                              </m:f>
                            </m:e>
                          </m:d>
                          <m:r>
                            <m:rPr>
                              <m:sty m:val="p"/>
                            </m:rPr>
                            <a:rPr lang="en-GB" altLang="en-US" sz="2000" b="0" i="0" dirty="0" smtClean="0">
                              <a:solidFill>
                                <a:schemeClr val="bg1">
                                  <a:lumMod val="10000"/>
                                </a:schemeClr>
                              </a:solidFill>
                              <a:latin typeface="Cambria Math" panose="02040503050406030204" pitchFamily="18" charset="0"/>
                            </a:rPr>
                            <m:t>Ω</m:t>
                          </m:r>
                        </m:sup>
                      </m:sSup>
                      <m:r>
                        <a:rPr lang="en-GB" altLang="en-US" sz="2000" i="1" baseline="30000" dirty="0" smtClean="0">
                          <a:solidFill>
                            <a:schemeClr val="bg1">
                              <a:lumMod val="10000"/>
                            </a:schemeClr>
                          </a:solidFill>
                          <a:latin typeface="Cambria Math" panose="02040503050406030204" pitchFamily="18" charset="0"/>
                        </a:rPr>
                        <m:t> </m:t>
                      </m:r>
                      <m:r>
                        <a:rPr lang="en-GB" altLang="en-US" sz="2000" i="1" dirty="0" smtClean="0">
                          <a:solidFill>
                            <a:schemeClr val="bg1">
                              <a:lumMod val="10000"/>
                            </a:schemeClr>
                          </a:solidFill>
                          <a:latin typeface="Cambria Math" panose="02040503050406030204" pitchFamily="18" charset="0"/>
                        </a:rPr>
                        <m:t>[ 2</m:t>
                      </m:r>
                      <m:r>
                        <a:rPr lang="en-GB" altLang="en-US" sz="2000" i="1" dirty="0" smtClean="0">
                          <a:solidFill>
                            <a:schemeClr val="bg1">
                              <a:lumMod val="10000"/>
                            </a:schemeClr>
                          </a:solidFill>
                          <a:latin typeface="Cambria Math" panose="02040503050406030204" pitchFamily="18" charset="0"/>
                        </a:rPr>
                        <m:t>h</m:t>
                      </m:r>
                      <m:r>
                        <a:rPr lang="en-GB" altLang="en-US" sz="2000" i="1" dirty="0" smtClean="0">
                          <a:solidFill>
                            <a:schemeClr val="bg1">
                              <a:lumMod val="10000"/>
                            </a:schemeClr>
                          </a:solidFill>
                          <a:latin typeface="Cambria Math" panose="02040503050406030204" pitchFamily="18" charset="0"/>
                        </a:rPr>
                        <m:t>[0] </m:t>
                      </m:r>
                      <m:r>
                        <m:rPr>
                          <m:sty m:val="p"/>
                        </m:rPr>
                        <a:rPr lang="en-GB" altLang="en-US" sz="2000" i="1" dirty="0" smtClean="0">
                          <a:solidFill>
                            <a:schemeClr val="bg1">
                              <a:lumMod val="10000"/>
                            </a:schemeClr>
                          </a:solidFill>
                          <a:latin typeface="Cambria Math" panose="02040503050406030204" pitchFamily="18" charset="0"/>
                        </a:rPr>
                        <m:t>cos</m:t>
                      </m:r>
                      <m:r>
                        <a:rPr lang="en-GB" altLang="en-US" sz="2000" i="1" dirty="0" smtClean="0">
                          <a:solidFill>
                            <a:schemeClr val="bg1">
                              <a:lumMod val="10000"/>
                            </a:schemeClr>
                          </a:solidFill>
                          <a:latin typeface="Cambria Math" panose="02040503050406030204" pitchFamily="18" charset="0"/>
                        </a:rPr>
                        <m:t>⁡((</m:t>
                      </m:r>
                      <m:r>
                        <a:rPr lang="en-GB" altLang="en-US" sz="2000" i="1" dirty="0" smtClean="0">
                          <a:solidFill>
                            <a:schemeClr val="bg1">
                              <a:lumMod val="10000"/>
                            </a:schemeClr>
                          </a:solidFill>
                          <a:latin typeface="Cambria Math" panose="02040503050406030204" pitchFamily="18" charset="0"/>
                        </a:rPr>
                        <m:t>𝑁</m:t>
                      </m:r>
                      <m:r>
                        <a:rPr lang="en-GB" altLang="en-US" sz="2000" i="1" dirty="0" smtClean="0">
                          <a:solidFill>
                            <a:schemeClr val="bg1">
                              <a:lumMod val="10000"/>
                            </a:schemeClr>
                          </a:solidFill>
                          <a:latin typeface="Cambria Math" panose="02040503050406030204" pitchFamily="18" charset="0"/>
                        </a:rPr>
                        <m:t>−1)/2 </m:t>
                      </m:r>
                      <m:r>
                        <a:rPr lang="el-GR" altLang="en-US" sz="2000" i="1" dirty="0" smtClean="0">
                          <a:solidFill>
                            <a:schemeClr val="bg1">
                              <a:lumMod val="10000"/>
                            </a:schemeClr>
                          </a:solidFill>
                          <a:latin typeface="Cambria Math" panose="02040503050406030204" pitchFamily="18" charset="0"/>
                        </a:rPr>
                        <m:t>Ω</m:t>
                      </m:r>
                      <m:r>
                        <a:rPr lang="en-GB" altLang="en-US" sz="2000" i="1" dirty="0" smtClean="0">
                          <a:solidFill>
                            <a:schemeClr val="bg1">
                              <a:lumMod val="10000"/>
                            </a:schemeClr>
                          </a:solidFill>
                          <a:latin typeface="Cambria Math" panose="02040503050406030204" pitchFamily="18" charset="0"/>
                        </a:rPr>
                        <m:t>) +2</m:t>
                      </m:r>
                      <m:r>
                        <a:rPr lang="en-GB" altLang="en-US" sz="2000" i="1" dirty="0" smtClean="0">
                          <a:solidFill>
                            <a:schemeClr val="bg1">
                              <a:lumMod val="10000"/>
                            </a:schemeClr>
                          </a:solidFill>
                          <a:latin typeface="Cambria Math" panose="02040503050406030204" pitchFamily="18" charset="0"/>
                        </a:rPr>
                        <m:t>h</m:t>
                      </m:r>
                      <m:r>
                        <a:rPr lang="en-GB" altLang="en-US" sz="2000" i="1" dirty="0" smtClean="0">
                          <a:solidFill>
                            <a:schemeClr val="bg1">
                              <a:lumMod val="10000"/>
                            </a:schemeClr>
                          </a:solidFill>
                          <a:latin typeface="Cambria Math" panose="02040503050406030204" pitchFamily="18" charset="0"/>
                        </a:rPr>
                        <m:t>[1]</m:t>
                      </m:r>
                      <m:r>
                        <m:rPr>
                          <m:sty m:val="p"/>
                        </m:rPr>
                        <a:rPr lang="en-GB" altLang="en-US" sz="2000" i="1" dirty="0" smtClean="0">
                          <a:solidFill>
                            <a:schemeClr val="bg1">
                              <a:lumMod val="10000"/>
                            </a:schemeClr>
                          </a:solidFill>
                          <a:latin typeface="Cambria Math" panose="02040503050406030204" pitchFamily="18" charset="0"/>
                        </a:rPr>
                        <m:t>cos</m:t>
                      </m:r>
                      <m:r>
                        <a:rPr lang="en-GB" altLang="en-US" sz="2000" i="1" dirty="0" smtClean="0">
                          <a:solidFill>
                            <a:schemeClr val="bg1">
                              <a:lumMod val="10000"/>
                            </a:schemeClr>
                          </a:solidFill>
                          <a:latin typeface="Cambria Math" panose="02040503050406030204" pitchFamily="18" charset="0"/>
                        </a:rPr>
                        <m:t>⁡((</m:t>
                      </m:r>
                      <m:r>
                        <a:rPr lang="en-GB" altLang="en-US" sz="2000" i="1" dirty="0" smtClean="0">
                          <a:solidFill>
                            <a:schemeClr val="bg1">
                              <a:lumMod val="10000"/>
                            </a:schemeClr>
                          </a:solidFill>
                          <a:latin typeface="Cambria Math" panose="02040503050406030204" pitchFamily="18" charset="0"/>
                        </a:rPr>
                        <m:t>𝑁</m:t>
                      </m:r>
                      <m:r>
                        <a:rPr lang="en-GB" altLang="en-US" sz="2000" i="1" dirty="0" smtClean="0">
                          <a:solidFill>
                            <a:schemeClr val="bg1">
                              <a:lumMod val="10000"/>
                            </a:schemeClr>
                          </a:solidFill>
                          <a:latin typeface="Cambria Math" panose="02040503050406030204" pitchFamily="18" charset="0"/>
                        </a:rPr>
                        <m:t>−3)/2 </m:t>
                      </m:r>
                      <m:r>
                        <a:rPr lang="el-GR" altLang="en-US" sz="2000" i="1" dirty="0" smtClean="0">
                          <a:solidFill>
                            <a:schemeClr val="bg1">
                              <a:lumMod val="10000"/>
                            </a:schemeClr>
                          </a:solidFill>
                          <a:latin typeface="Cambria Math" panose="02040503050406030204" pitchFamily="18" charset="0"/>
                        </a:rPr>
                        <m:t>Ω</m:t>
                      </m:r>
                      <m:r>
                        <a:rPr lang="en-GB" altLang="en-US" sz="2000" i="1" dirty="0" smtClean="0">
                          <a:solidFill>
                            <a:schemeClr val="bg1">
                              <a:lumMod val="10000"/>
                            </a:schemeClr>
                          </a:solidFill>
                          <a:latin typeface="Cambria Math" panose="02040503050406030204" pitchFamily="18" charset="0"/>
                        </a:rPr>
                        <m:t>)+…+2</m:t>
                      </m:r>
                      <m:r>
                        <a:rPr lang="en-GB" altLang="en-US" sz="2000" i="1" dirty="0" smtClean="0">
                          <a:solidFill>
                            <a:schemeClr val="bg1">
                              <a:lumMod val="10000"/>
                            </a:schemeClr>
                          </a:solidFill>
                          <a:latin typeface="Cambria Math" panose="02040503050406030204" pitchFamily="18" charset="0"/>
                        </a:rPr>
                        <m:t>h</m:t>
                      </m:r>
                      <m:r>
                        <a:rPr lang="en-GB" altLang="en-US" sz="2000" i="1" dirty="0" smtClean="0">
                          <a:solidFill>
                            <a:schemeClr val="bg1">
                              <a:lumMod val="10000"/>
                            </a:schemeClr>
                          </a:solidFill>
                          <a:latin typeface="Cambria Math" panose="02040503050406030204" pitchFamily="18" charset="0"/>
                        </a:rPr>
                        <m:t>[</m:t>
                      </m:r>
                      <m:r>
                        <a:rPr lang="en-GB" altLang="en-US" sz="2000" i="1" dirty="0" smtClean="0">
                          <a:solidFill>
                            <a:schemeClr val="bg1">
                              <a:lumMod val="10000"/>
                            </a:schemeClr>
                          </a:solidFill>
                          <a:latin typeface="Cambria Math" panose="02040503050406030204" pitchFamily="18" charset="0"/>
                        </a:rPr>
                        <m:t>𝑁</m:t>
                      </m:r>
                      <m:r>
                        <a:rPr lang="en-GB" altLang="en-US" sz="2000" i="1" dirty="0" smtClean="0">
                          <a:solidFill>
                            <a:schemeClr val="bg1">
                              <a:lumMod val="10000"/>
                            </a:schemeClr>
                          </a:solidFill>
                          <a:latin typeface="Cambria Math" panose="02040503050406030204" pitchFamily="18" charset="0"/>
                        </a:rPr>
                        <m:t>/2−1]</m:t>
                      </m:r>
                      <m:r>
                        <m:rPr>
                          <m:sty m:val="p"/>
                        </m:rPr>
                        <a:rPr lang="en-GB" altLang="en-US" sz="2000" i="1" dirty="0" smtClean="0">
                          <a:solidFill>
                            <a:schemeClr val="bg1">
                              <a:lumMod val="10000"/>
                            </a:schemeClr>
                          </a:solidFill>
                          <a:latin typeface="Cambria Math" panose="02040503050406030204" pitchFamily="18" charset="0"/>
                        </a:rPr>
                        <m:t>cos</m:t>
                      </m:r>
                      <m:r>
                        <a:rPr lang="en-GB" altLang="en-US" sz="2000" i="1" dirty="0" smtClean="0">
                          <a:solidFill>
                            <a:schemeClr val="bg1">
                              <a:lumMod val="10000"/>
                            </a:schemeClr>
                          </a:solidFill>
                          <a:latin typeface="Cambria Math" panose="02040503050406030204" pitchFamily="18" charset="0"/>
                        </a:rPr>
                        <m:t>⁡(</m:t>
                      </m:r>
                      <m:r>
                        <a:rPr lang="el-GR" altLang="en-US" sz="2000" i="1" dirty="0" smtClean="0">
                          <a:solidFill>
                            <a:schemeClr val="bg1">
                              <a:lumMod val="10000"/>
                            </a:schemeClr>
                          </a:solidFill>
                          <a:latin typeface="Cambria Math" panose="02040503050406030204" pitchFamily="18" charset="0"/>
                        </a:rPr>
                        <m:t>Ω</m:t>
                      </m:r>
                      <m:r>
                        <a:rPr lang="en-GB" altLang="en-US" sz="2000" i="1" dirty="0" smtClean="0">
                          <a:solidFill>
                            <a:schemeClr val="bg1">
                              <a:lumMod val="10000"/>
                            </a:schemeClr>
                          </a:solidFill>
                          <a:latin typeface="Cambria Math" panose="02040503050406030204" pitchFamily="18" charset="0"/>
                        </a:rPr>
                        <m:t>/2)]</m:t>
                      </m:r>
                    </m:oMath>
                  </m:oMathPara>
                </a14:m>
                <a:endParaRPr lang="en-GB" altLang="en-US" sz="2000" dirty="0">
                  <a:solidFill>
                    <a:schemeClr val="bg1">
                      <a:lumMod val="10000"/>
                    </a:schemeClr>
                  </a:solidFill>
                </a:endParaRPr>
              </a:p>
              <a:p>
                <a:endParaRPr lang="en-GB" altLang="en-US" sz="2200" dirty="0">
                  <a:solidFill>
                    <a:schemeClr val="bg1">
                      <a:lumMod val="10000"/>
                    </a:schemeClr>
                  </a:solidFill>
                </a:endParaRPr>
              </a:p>
              <a:p>
                <a:r>
                  <a:rPr lang="en-GB" altLang="en-US" sz="2200" dirty="0">
                    <a:solidFill>
                      <a:schemeClr val="bg1">
                        <a:lumMod val="10000"/>
                      </a:schemeClr>
                    </a:solidFill>
                  </a:rPr>
                  <a:t>where the symmetry of </a:t>
                </a:r>
                <a14:m>
                  <m:oMath xmlns:m="http://schemas.openxmlformats.org/officeDocument/2006/math">
                    <m:r>
                      <a:rPr lang="en-GB" altLang="en-US" sz="2200" i="1" dirty="0" smtClean="0">
                        <a:solidFill>
                          <a:schemeClr val="bg1">
                            <a:lumMod val="10000"/>
                          </a:schemeClr>
                        </a:solidFill>
                        <a:latin typeface="Cambria Math" panose="02040503050406030204" pitchFamily="18" charset="0"/>
                      </a:rPr>
                      <m:t>h</m:t>
                    </m:r>
                    <m:r>
                      <a:rPr lang="en-GB" altLang="en-US" sz="2200" i="1" dirty="0" smtClean="0">
                        <a:solidFill>
                          <a:schemeClr val="bg1">
                            <a:lumMod val="10000"/>
                          </a:schemeClr>
                        </a:solidFill>
                        <a:latin typeface="Cambria Math" panose="02040503050406030204" pitchFamily="18" charset="0"/>
                      </a:rPr>
                      <m:t>[</m:t>
                    </m:r>
                    <m:r>
                      <a:rPr lang="en-GB" altLang="en-US" sz="2200" i="1" dirty="0" smtClean="0">
                        <a:solidFill>
                          <a:schemeClr val="bg1">
                            <a:lumMod val="10000"/>
                          </a:schemeClr>
                        </a:solidFill>
                        <a:latin typeface="Cambria Math" panose="02040503050406030204" pitchFamily="18" charset="0"/>
                      </a:rPr>
                      <m:t>𝑛</m:t>
                    </m:r>
                    <m:r>
                      <a:rPr lang="en-GB" altLang="en-US" sz="2200" i="1" dirty="0" smtClean="0">
                        <a:solidFill>
                          <a:schemeClr val="bg1">
                            <a:lumMod val="10000"/>
                          </a:schemeClr>
                        </a:solidFill>
                        <a:latin typeface="Cambria Math" panose="02040503050406030204" pitchFamily="18" charset="0"/>
                      </a:rPr>
                      <m:t>]</m:t>
                    </m:r>
                  </m:oMath>
                </a14:m>
                <a:r>
                  <a:rPr lang="en-GB" altLang="en-US" sz="2200" dirty="0">
                    <a:solidFill>
                      <a:schemeClr val="bg1">
                        <a:lumMod val="10000"/>
                      </a:schemeClr>
                    </a:solidFill>
                  </a:rPr>
                  <a:t> has been used</a:t>
                </a:r>
              </a:p>
              <a:p>
                <a:r>
                  <a:rPr lang="en-GB" altLang="en-US" sz="2200" dirty="0">
                    <a:solidFill>
                      <a:schemeClr val="bg1">
                        <a:lumMod val="10000"/>
                      </a:schemeClr>
                    </a:solidFill>
                  </a:rPr>
                  <a:t> </a:t>
                </a:r>
              </a:p>
            </p:txBody>
          </p:sp>
        </mc:Choice>
        <mc:Fallback xmlns="">
          <p:sp>
            <p:nvSpPr>
              <p:cNvPr id="20" name="TextBox 19">
                <a:extLst>
                  <a:ext uri="{FF2B5EF4-FFF2-40B4-BE49-F238E27FC236}">
                    <a16:creationId xmlns:a16="http://schemas.microsoft.com/office/drawing/2014/main" id="{EADF9187-512E-DB4D-A4BE-6124B822FF26}"/>
                  </a:ext>
                </a:extLst>
              </p:cNvPr>
              <p:cNvSpPr txBox="1">
                <a:spLocks noRot="1" noChangeAspect="1" noMove="1" noResize="1" noEditPoints="1" noAdjustHandles="1" noChangeArrowheads="1" noChangeShapeType="1" noTextEdit="1"/>
              </p:cNvSpPr>
              <p:nvPr/>
            </p:nvSpPr>
            <p:spPr>
              <a:xfrm>
                <a:off x="1120457" y="1120140"/>
                <a:ext cx="10945813" cy="6110904"/>
              </a:xfrm>
              <a:prstGeom prst="rect">
                <a:avLst/>
              </a:prstGeom>
              <a:blipFill>
                <a:blip r:embed="rId2"/>
                <a:stretch>
                  <a:fillRect l="-696" t="-83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26B103F-082F-BA41-967E-9E63C247208F}"/>
              </a:ext>
            </a:extLst>
          </p:cNvPr>
          <p:cNvSpPr txBox="1"/>
          <p:nvPr/>
        </p:nvSpPr>
        <p:spPr>
          <a:xfrm>
            <a:off x="5638800" y="297688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64474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mp;D-Powerpoint Template_16x9">
  <a:themeElements>
    <a:clrScheme name="Custom 1">
      <a:dk1>
        <a:srgbClr val="2B2B2B"/>
      </a:dk1>
      <a:lt1>
        <a:srgbClr val="F6F8F8"/>
      </a:lt1>
      <a:dk2>
        <a:srgbClr val="2B2B2B"/>
      </a:dk2>
      <a:lt2>
        <a:srgbClr val="FFFFFF"/>
      </a:lt2>
      <a:accent1>
        <a:srgbClr val="092140"/>
      </a:accent1>
      <a:accent2>
        <a:srgbClr val="092140"/>
      </a:accent2>
      <a:accent3>
        <a:srgbClr val="092140"/>
      </a:accent3>
      <a:accent4>
        <a:srgbClr val="092140"/>
      </a:accent4>
      <a:accent5>
        <a:srgbClr val="092140"/>
      </a:accent5>
      <a:accent6>
        <a:srgbClr val="092140"/>
      </a:accent6>
      <a:hlink>
        <a:srgbClr val="092140"/>
      </a:hlink>
      <a:folHlink>
        <a:srgbClr val="09214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19452</TotalTime>
  <Words>1543</Words>
  <Application>Microsoft Macintosh PowerPoint</Application>
  <PresentationFormat>Widescreen</PresentationFormat>
  <Paragraphs>264</Paragraphs>
  <Slides>25</Slides>
  <Notes>13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5" baseType="lpstr">
      <vt:lpstr>Arial</vt:lpstr>
      <vt:lpstr>Arial Black</vt:lpstr>
      <vt:lpstr>Calibri</vt:lpstr>
      <vt:lpstr>Cambria Math</vt:lpstr>
      <vt:lpstr>Courier New</vt:lpstr>
      <vt:lpstr>Montserrat</vt:lpstr>
      <vt:lpstr>Montserrat Medium</vt:lpstr>
      <vt:lpstr>Wingdings</vt:lpstr>
      <vt:lpstr>B&amp;D-Powerpoint Template_16x9</vt:lpstr>
      <vt:lpstr>Equation</vt:lpstr>
      <vt:lpstr>PowerPoint Presentation</vt:lpstr>
      <vt:lpstr>Advantages of Digital Filters</vt:lpstr>
      <vt:lpstr>Disadvantages of Digital Filters</vt:lpstr>
      <vt:lpstr>Finite Impulse Response and  Infinite Impulse Response Filters</vt:lpstr>
      <vt:lpstr>Phase Distortion and Group Delay</vt:lpstr>
      <vt:lpstr>Phase Distortion and Group Delay</vt:lpstr>
      <vt:lpstr>Phase Distortion and Group Delay</vt:lpstr>
      <vt:lpstr>Linear Phase Digital Filters</vt:lpstr>
      <vt:lpstr>Linear Phase Digital Filters</vt:lpstr>
      <vt:lpstr>Linear Phase Digital Filters</vt:lpstr>
      <vt:lpstr>Linear Phase Example</vt:lpstr>
      <vt:lpstr>Selection between FIR and IIR</vt:lpstr>
      <vt:lpstr>Selection between FIR and IIR</vt:lpstr>
      <vt:lpstr>Digital Filters Realization  </vt:lpstr>
      <vt:lpstr>DF Realization: Direct-Form  </vt:lpstr>
      <vt:lpstr>DF Realization</vt:lpstr>
      <vt:lpstr>DF Realization</vt:lpstr>
      <vt:lpstr>DF Realization</vt:lpstr>
      <vt:lpstr>Classes of Digital filters</vt:lpstr>
      <vt:lpstr>Classes of Digital filters</vt:lpstr>
      <vt:lpstr>Classes of Digital filters</vt:lpstr>
      <vt:lpstr>Digital Filter Design Steps </vt:lpstr>
      <vt:lpstr>Specifications</vt:lpstr>
      <vt:lpstr>Finite Wordlength Effect</vt:lpstr>
      <vt:lpstr>Example:  Canonical Realization for P = Q =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O'Donnell</dc:creator>
  <cp:lastModifiedBy>Carmine Clemente</cp:lastModifiedBy>
  <cp:revision>359</cp:revision>
  <dcterms:created xsi:type="dcterms:W3CDTF">2020-02-05T16:03:23Z</dcterms:created>
  <dcterms:modified xsi:type="dcterms:W3CDTF">2021-11-22T11:02:04Z</dcterms:modified>
</cp:coreProperties>
</file>